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Layouts/slideLayout1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41.xml" ContentType="application/vnd.openxmlformats-officedocument.presentationml.notesSlide+xml"/>
  <Override PartName="/ppt/charts/chartEx2.xml" ContentType="application/vnd.ms-office.chartex+xml"/>
  <Override PartName="/ppt/charts/style2.xml" ContentType="application/vnd.ms-office.chartstyle+xml"/>
  <Override PartName="/ppt/charts/colors2.xml" ContentType="application/vnd.ms-office.chartcolorstyle+xml"/>
  <Override PartName="/ppt/notesSlides/notesSlide42.xml" ContentType="application/vnd.openxmlformats-officedocument.presentationml.notesSlide+xml"/>
  <Override PartName="/ppt/charts/chartEx3.xml" ContentType="application/vnd.ms-office.chartex+xml"/>
  <Override PartName="/ppt/charts/style3.xml" ContentType="application/vnd.ms-office.chartstyle+xml"/>
  <Override PartName="/ppt/charts/colors3.xml" ContentType="application/vnd.ms-office.chartcolorstyle+xml"/>
  <Override PartName="/ppt/notesSlides/notesSlide43.xml" ContentType="application/vnd.openxmlformats-officedocument.presentationml.notesSlide+xml"/>
  <Override PartName="/ppt/charts/chart1.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44.xml" ContentType="application/vnd.openxmlformats-officedocument.presentationml.notesSlide+xml"/>
  <Override PartName="/ppt/charts/chartEx4.xml" ContentType="application/vnd.ms-office.chartex+xml"/>
  <Override PartName="/ppt/charts/style5.xml" ContentType="application/vnd.ms-office.chartstyle+xml"/>
  <Override PartName="/ppt/charts/colors5.xml" ContentType="application/vnd.ms-office.chartcolorstyl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 id="2147483702" r:id="rId3"/>
    <p:sldMasterId id="2147483704" r:id="rId4"/>
  </p:sldMasterIdLst>
  <p:notesMasterIdLst>
    <p:notesMasterId r:id="rId83"/>
  </p:notesMasterIdLst>
  <p:sldIdLst>
    <p:sldId id="282" r:id="rId5"/>
    <p:sldId id="260" r:id="rId6"/>
    <p:sldId id="343" r:id="rId7"/>
    <p:sldId id="370" r:id="rId8"/>
    <p:sldId id="371" r:id="rId9"/>
    <p:sldId id="372" r:id="rId10"/>
    <p:sldId id="373" r:id="rId11"/>
    <p:sldId id="374" r:id="rId12"/>
    <p:sldId id="375" r:id="rId13"/>
    <p:sldId id="376" r:id="rId14"/>
    <p:sldId id="377" r:id="rId15"/>
    <p:sldId id="378" r:id="rId16"/>
    <p:sldId id="316" r:id="rId17"/>
    <p:sldId id="363" r:id="rId18"/>
    <p:sldId id="364" r:id="rId19"/>
    <p:sldId id="289" r:id="rId20"/>
    <p:sldId id="293" r:id="rId21"/>
    <p:sldId id="361" r:id="rId22"/>
    <p:sldId id="365" r:id="rId23"/>
    <p:sldId id="346" r:id="rId24"/>
    <p:sldId id="334" r:id="rId25"/>
    <p:sldId id="347" r:id="rId26"/>
    <p:sldId id="379" r:id="rId27"/>
    <p:sldId id="338" r:id="rId28"/>
    <p:sldId id="340" r:id="rId29"/>
    <p:sldId id="380" r:id="rId30"/>
    <p:sldId id="342" r:id="rId31"/>
    <p:sldId id="339" r:id="rId32"/>
    <p:sldId id="357" r:id="rId33"/>
    <p:sldId id="384" r:id="rId34"/>
    <p:sldId id="383" r:id="rId35"/>
    <p:sldId id="362" r:id="rId36"/>
    <p:sldId id="309" r:id="rId37"/>
    <p:sldId id="307" r:id="rId38"/>
    <p:sldId id="308" r:id="rId39"/>
    <p:sldId id="306" r:id="rId40"/>
    <p:sldId id="382" r:id="rId41"/>
    <p:sldId id="381" r:id="rId42"/>
    <p:sldId id="311" r:id="rId43"/>
    <p:sldId id="335" r:id="rId44"/>
    <p:sldId id="314" r:id="rId45"/>
    <p:sldId id="317" r:id="rId46"/>
    <p:sldId id="385" r:id="rId47"/>
    <p:sldId id="386" r:id="rId48"/>
    <p:sldId id="387" r:id="rId49"/>
    <p:sldId id="388" r:id="rId50"/>
    <p:sldId id="389" r:id="rId51"/>
    <p:sldId id="390" r:id="rId52"/>
    <p:sldId id="391" r:id="rId53"/>
    <p:sldId id="392" r:id="rId54"/>
    <p:sldId id="393" r:id="rId55"/>
    <p:sldId id="394" r:id="rId56"/>
    <p:sldId id="318" r:id="rId57"/>
    <p:sldId id="320" r:id="rId58"/>
    <p:sldId id="321" r:id="rId59"/>
    <p:sldId id="323" r:id="rId60"/>
    <p:sldId id="348" r:id="rId61"/>
    <p:sldId id="349" r:id="rId62"/>
    <p:sldId id="351" r:id="rId63"/>
    <p:sldId id="352" r:id="rId64"/>
    <p:sldId id="366" r:id="rId65"/>
    <p:sldId id="324" r:id="rId66"/>
    <p:sldId id="326" r:id="rId67"/>
    <p:sldId id="328" r:id="rId68"/>
    <p:sldId id="327" r:id="rId69"/>
    <p:sldId id="329" r:id="rId70"/>
    <p:sldId id="350" r:id="rId71"/>
    <p:sldId id="355" r:id="rId72"/>
    <p:sldId id="358" r:id="rId73"/>
    <p:sldId id="360" r:id="rId74"/>
    <p:sldId id="368" r:id="rId75"/>
    <p:sldId id="369" r:id="rId76"/>
    <p:sldId id="367" r:id="rId77"/>
    <p:sldId id="341" r:id="rId78"/>
    <p:sldId id="331" r:id="rId79"/>
    <p:sldId id="332" r:id="rId80"/>
    <p:sldId id="300" r:id="rId81"/>
    <p:sldId id="337" r:id="rId8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D1812C4-29E9-F38E-E004-0033CAD2A68B}" name="Ivan Fong" initials="IF" userId="S::ifa8@sfu.ca::e9211c5f-f278-481e-86b7-fceebe32c49f" providerId="AD"/>
  <p188:author id="{FAD5A1CF-4A6C-17C6-5FDB-A13268A901E9}" name="Samuel To" initials="ST" userId="S::shto@sfu.ca::07aed4e1-0b3e-4948-8962-ef00714d037d"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4585A"/>
    <a:srgbClr val="CC0633"/>
    <a:srgbClr val="4D4D4C"/>
    <a:srgbClr val="DC0032"/>
    <a:srgbClr val="D82139"/>
    <a:srgbClr val="D41B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5"/>
    <p:restoredTop sz="94715"/>
  </p:normalViewPr>
  <p:slideViewPr>
    <p:cSldViewPr snapToGrid="0">
      <p:cViewPr>
        <p:scale>
          <a:sx n="94" d="100"/>
          <a:sy n="94" d="100"/>
        </p:scale>
        <p:origin x="888" y="712"/>
      </p:cViewPr>
      <p:guideLst>
        <p:guide orient="horz" pos="2160"/>
        <p:guide pos="28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presProps" Target="presProp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notesMaster" Target="notesMasters/notesMaster1.xml"/><Relationship Id="rId88"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tableStyles" Target="tableStyles.xml"/><Relationship Id="rId61" Type="http://schemas.openxmlformats.org/officeDocument/2006/relationships/slide" Target="slides/slide57.xml"/><Relationship Id="rId82" Type="http://schemas.openxmlformats.org/officeDocument/2006/relationships/slide" Target="slides/slide78.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4.xml"/><Relationship Id="rId1" Type="http://schemas.microsoft.com/office/2011/relationships/chartStyle" Target="style4.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Book1"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Book1" TargetMode="External"/></Relationships>
</file>

<file path=ppt/charts/_rels/chartEx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Book1" TargetMode="External"/></Relationships>
</file>

<file path=ppt/charts/_rels/chartEx4.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sz="1400" b="0" i="0" u="none" strike="noStrike" kern="1200" spc="0" baseline="0">
                <a:solidFill>
                  <a:sysClr val="windowText" lastClr="000000">
                    <a:lumMod val="65000"/>
                    <a:lumOff val="35000"/>
                  </a:sysClr>
                </a:solidFill>
              </a:rPr>
              <a:t>Mean F0 of F22's T3 and T6 throughout experiment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Sheet1!$H$74</c:f>
              <c:strCache>
                <c:ptCount val="1"/>
                <c:pt idx="0">
                  <c:v>T3</c:v>
                </c:pt>
              </c:strCache>
            </c:strRef>
          </c:tx>
          <c:spPr>
            <a:ln w="19050" cap="rnd">
              <a:noFill/>
              <a:round/>
            </a:ln>
            <a:effectLst/>
          </c:spPr>
          <c:marker>
            <c:symbol val="circle"/>
            <c:size val="5"/>
            <c:spPr>
              <a:solidFill>
                <a:schemeClr val="accent2"/>
              </a:solidFill>
              <a:ln w="9525">
                <a:solidFill>
                  <a:schemeClr val="accent2"/>
                </a:solidFill>
              </a:ln>
              <a:effectLst/>
            </c:spPr>
          </c:marker>
          <c:trendline>
            <c:spPr>
              <a:ln w="19050" cap="rnd">
                <a:solidFill>
                  <a:schemeClr val="accent2"/>
                </a:solidFill>
                <a:prstDash val="sysDot"/>
              </a:ln>
              <a:effectLst/>
            </c:spPr>
            <c:trendlineType val="linear"/>
            <c:dispRSqr val="0"/>
            <c:dispEq val="0"/>
          </c:trendline>
          <c:xVal>
            <c:numRef>
              <c:f>Sheet1!$F$75:$F$205</c:f>
              <c:numCache>
                <c:formatCode>General</c:formatCode>
                <c:ptCount val="131"/>
                <c:pt idx="0">
                  <c:v>0</c:v>
                </c:pt>
                <c:pt idx="1">
                  <c:v>5</c:v>
                </c:pt>
                <c:pt idx="2">
                  <c:v>32</c:v>
                </c:pt>
                <c:pt idx="3">
                  <c:v>42</c:v>
                </c:pt>
                <c:pt idx="4">
                  <c:v>67</c:v>
                </c:pt>
                <c:pt idx="5">
                  <c:v>76</c:v>
                </c:pt>
                <c:pt idx="6">
                  <c:v>79</c:v>
                </c:pt>
                <c:pt idx="7">
                  <c:v>94</c:v>
                </c:pt>
                <c:pt idx="8">
                  <c:v>111</c:v>
                </c:pt>
                <c:pt idx="9">
                  <c:v>119</c:v>
                </c:pt>
                <c:pt idx="10">
                  <c:v>123</c:v>
                </c:pt>
                <c:pt idx="11">
                  <c:v>124</c:v>
                </c:pt>
                <c:pt idx="12">
                  <c:v>125</c:v>
                </c:pt>
                <c:pt idx="13">
                  <c:v>129</c:v>
                </c:pt>
                <c:pt idx="14">
                  <c:v>189</c:v>
                </c:pt>
                <c:pt idx="15">
                  <c:v>192</c:v>
                </c:pt>
                <c:pt idx="16">
                  <c:v>192</c:v>
                </c:pt>
                <c:pt idx="17">
                  <c:v>196</c:v>
                </c:pt>
                <c:pt idx="18">
                  <c:v>196</c:v>
                </c:pt>
                <c:pt idx="19">
                  <c:v>228</c:v>
                </c:pt>
                <c:pt idx="20">
                  <c:v>235</c:v>
                </c:pt>
                <c:pt idx="21">
                  <c:v>290</c:v>
                </c:pt>
                <c:pt idx="22">
                  <c:v>323</c:v>
                </c:pt>
                <c:pt idx="23">
                  <c:v>328</c:v>
                </c:pt>
                <c:pt idx="24">
                  <c:v>356</c:v>
                </c:pt>
                <c:pt idx="25">
                  <c:v>380</c:v>
                </c:pt>
                <c:pt idx="26">
                  <c:v>406</c:v>
                </c:pt>
                <c:pt idx="27">
                  <c:v>410</c:v>
                </c:pt>
                <c:pt idx="28">
                  <c:v>422</c:v>
                </c:pt>
                <c:pt idx="29">
                  <c:v>429</c:v>
                </c:pt>
                <c:pt idx="30">
                  <c:v>437</c:v>
                </c:pt>
                <c:pt idx="31">
                  <c:v>447</c:v>
                </c:pt>
                <c:pt idx="32">
                  <c:v>485</c:v>
                </c:pt>
                <c:pt idx="33">
                  <c:v>490</c:v>
                </c:pt>
                <c:pt idx="34">
                  <c:v>491</c:v>
                </c:pt>
                <c:pt idx="35">
                  <c:v>533</c:v>
                </c:pt>
                <c:pt idx="36">
                  <c:v>534</c:v>
                </c:pt>
                <c:pt idx="37">
                  <c:v>539</c:v>
                </c:pt>
                <c:pt idx="38">
                  <c:v>542</c:v>
                </c:pt>
                <c:pt idx="39">
                  <c:v>719</c:v>
                </c:pt>
                <c:pt idx="40">
                  <c:v>745</c:v>
                </c:pt>
                <c:pt idx="41">
                  <c:v>749</c:v>
                </c:pt>
                <c:pt idx="42">
                  <c:v>751</c:v>
                </c:pt>
                <c:pt idx="43">
                  <c:v>803</c:v>
                </c:pt>
                <c:pt idx="44">
                  <c:v>813</c:v>
                </c:pt>
                <c:pt idx="45">
                  <c:v>830</c:v>
                </c:pt>
                <c:pt idx="46">
                  <c:v>839</c:v>
                </c:pt>
                <c:pt idx="47">
                  <c:v>876</c:v>
                </c:pt>
                <c:pt idx="48">
                  <c:v>910</c:v>
                </c:pt>
                <c:pt idx="49">
                  <c:v>912</c:v>
                </c:pt>
                <c:pt idx="50">
                  <c:v>930</c:v>
                </c:pt>
                <c:pt idx="51">
                  <c:v>931</c:v>
                </c:pt>
                <c:pt idx="52">
                  <c:v>938</c:v>
                </c:pt>
                <c:pt idx="53">
                  <c:v>952</c:v>
                </c:pt>
                <c:pt idx="54">
                  <c:v>955</c:v>
                </c:pt>
                <c:pt idx="55">
                  <c:v>970</c:v>
                </c:pt>
                <c:pt idx="56">
                  <c:v>984</c:v>
                </c:pt>
                <c:pt idx="57">
                  <c:v>1001</c:v>
                </c:pt>
                <c:pt idx="58">
                  <c:v>1016</c:v>
                </c:pt>
                <c:pt idx="59">
                  <c:v>1025</c:v>
                </c:pt>
                <c:pt idx="60">
                  <c:v>1068</c:v>
                </c:pt>
                <c:pt idx="61">
                  <c:v>1075</c:v>
                </c:pt>
                <c:pt idx="62">
                  <c:v>1091</c:v>
                </c:pt>
                <c:pt idx="63">
                  <c:v>1100</c:v>
                </c:pt>
                <c:pt idx="64">
                  <c:v>1110</c:v>
                </c:pt>
                <c:pt idx="66">
                  <c:v>1118</c:v>
                </c:pt>
                <c:pt idx="67">
                  <c:v>1123</c:v>
                </c:pt>
                <c:pt idx="68">
                  <c:v>1125</c:v>
                </c:pt>
                <c:pt idx="69">
                  <c:v>1127</c:v>
                </c:pt>
                <c:pt idx="70">
                  <c:v>1129</c:v>
                </c:pt>
                <c:pt idx="71">
                  <c:v>1130</c:v>
                </c:pt>
                <c:pt idx="72">
                  <c:v>1135</c:v>
                </c:pt>
                <c:pt idx="73">
                  <c:v>1136</c:v>
                </c:pt>
                <c:pt idx="74">
                  <c:v>1139</c:v>
                </c:pt>
                <c:pt idx="75">
                  <c:v>1146</c:v>
                </c:pt>
                <c:pt idx="76">
                  <c:v>1150</c:v>
                </c:pt>
                <c:pt idx="77">
                  <c:v>1152</c:v>
                </c:pt>
                <c:pt idx="78">
                  <c:v>1157</c:v>
                </c:pt>
                <c:pt idx="79">
                  <c:v>1165</c:v>
                </c:pt>
                <c:pt idx="80">
                  <c:v>1166</c:v>
                </c:pt>
                <c:pt idx="81">
                  <c:v>1176</c:v>
                </c:pt>
                <c:pt idx="82">
                  <c:v>1180</c:v>
                </c:pt>
                <c:pt idx="83">
                  <c:v>1204</c:v>
                </c:pt>
                <c:pt idx="84">
                  <c:v>1205</c:v>
                </c:pt>
                <c:pt idx="85">
                  <c:v>1212</c:v>
                </c:pt>
                <c:pt idx="86">
                  <c:v>1227</c:v>
                </c:pt>
                <c:pt idx="87">
                  <c:v>1249</c:v>
                </c:pt>
                <c:pt idx="88">
                  <c:v>1305</c:v>
                </c:pt>
                <c:pt idx="89">
                  <c:v>1316</c:v>
                </c:pt>
                <c:pt idx="90">
                  <c:v>1348</c:v>
                </c:pt>
                <c:pt idx="91">
                  <c:v>1362</c:v>
                </c:pt>
                <c:pt idx="92">
                  <c:v>1394</c:v>
                </c:pt>
                <c:pt idx="93">
                  <c:v>1399</c:v>
                </c:pt>
                <c:pt idx="94">
                  <c:v>1429</c:v>
                </c:pt>
                <c:pt idx="95">
                  <c:v>1435</c:v>
                </c:pt>
                <c:pt idx="96">
                  <c:v>1441</c:v>
                </c:pt>
                <c:pt idx="97">
                  <c:v>1442</c:v>
                </c:pt>
                <c:pt idx="98">
                  <c:v>1446</c:v>
                </c:pt>
                <c:pt idx="99">
                  <c:v>1449</c:v>
                </c:pt>
                <c:pt idx="100">
                  <c:v>1450</c:v>
                </c:pt>
                <c:pt idx="101">
                  <c:v>1452</c:v>
                </c:pt>
                <c:pt idx="102">
                  <c:v>1460</c:v>
                </c:pt>
                <c:pt idx="103">
                  <c:v>1471</c:v>
                </c:pt>
                <c:pt idx="104">
                  <c:v>1472</c:v>
                </c:pt>
                <c:pt idx="105">
                  <c:v>1486</c:v>
                </c:pt>
                <c:pt idx="106">
                  <c:v>1505</c:v>
                </c:pt>
                <c:pt idx="107">
                  <c:v>1507</c:v>
                </c:pt>
                <c:pt idx="108">
                  <c:v>1509</c:v>
                </c:pt>
                <c:pt idx="109">
                  <c:v>1516</c:v>
                </c:pt>
                <c:pt idx="110">
                  <c:v>1520</c:v>
                </c:pt>
                <c:pt idx="111">
                  <c:v>1521</c:v>
                </c:pt>
                <c:pt idx="112">
                  <c:v>1537</c:v>
                </c:pt>
                <c:pt idx="113">
                  <c:v>1566</c:v>
                </c:pt>
                <c:pt idx="114">
                  <c:v>1573</c:v>
                </c:pt>
                <c:pt idx="115">
                  <c:v>1577</c:v>
                </c:pt>
                <c:pt idx="116">
                  <c:v>1577</c:v>
                </c:pt>
                <c:pt idx="117">
                  <c:v>1598</c:v>
                </c:pt>
                <c:pt idx="118">
                  <c:v>1601</c:v>
                </c:pt>
                <c:pt idx="119">
                  <c:v>1602</c:v>
                </c:pt>
                <c:pt idx="120">
                  <c:v>1607</c:v>
                </c:pt>
                <c:pt idx="121">
                  <c:v>1608</c:v>
                </c:pt>
                <c:pt idx="122">
                  <c:v>1611</c:v>
                </c:pt>
                <c:pt idx="123">
                  <c:v>1612</c:v>
                </c:pt>
                <c:pt idx="124">
                  <c:v>1613</c:v>
                </c:pt>
                <c:pt idx="125">
                  <c:v>1620</c:v>
                </c:pt>
                <c:pt idx="126">
                  <c:v>1621</c:v>
                </c:pt>
                <c:pt idx="127">
                  <c:v>1633</c:v>
                </c:pt>
                <c:pt idx="128">
                  <c:v>1634</c:v>
                </c:pt>
                <c:pt idx="129">
                  <c:v>1635</c:v>
                </c:pt>
                <c:pt idx="130">
                  <c:v>1643</c:v>
                </c:pt>
              </c:numCache>
            </c:numRef>
          </c:xVal>
          <c:yVal>
            <c:numRef>
              <c:f>Sheet1!$H$75:$H$205</c:f>
              <c:numCache>
                <c:formatCode>General</c:formatCode>
                <c:ptCount val="131"/>
                <c:pt idx="1">
                  <c:v>234.86</c:v>
                </c:pt>
                <c:pt idx="2">
                  <c:v>193.12</c:v>
                </c:pt>
                <c:pt idx="3">
                  <c:v>227.86</c:v>
                </c:pt>
                <c:pt idx="9">
                  <c:v>202.05</c:v>
                </c:pt>
                <c:pt idx="10">
                  <c:v>187.67</c:v>
                </c:pt>
                <c:pt idx="15">
                  <c:v>215.14</c:v>
                </c:pt>
                <c:pt idx="17">
                  <c:v>205.19</c:v>
                </c:pt>
                <c:pt idx="18">
                  <c:v>200.33</c:v>
                </c:pt>
                <c:pt idx="19">
                  <c:v>202.89</c:v>
                </c:pt>
                <c:pt idx="20">
                  <c:v>191.98</c:v>
                </c:pt>
                <c:pt idx="21">
                  <c:v>198.86</c:v>
                </c:pt>
                <c:pt idx="26">
                  <c:v>260.83999999999997</c:v>
                </c:pt>
                <c:pt idx="27">
                  <c:v>210.22</c:v>
                </c:pt>
                <c:pt idx="29">
                  <c:v>196.04</c:v>
                </c:pt>
                <c:pt idx="30">
                  <c:v>178.04</c:v>
                </c:pt>
                <c:pt idx="32">
                  <c:v>212.83</c:v>
                </c:pt>
                <c:pt idx="33">
                  <c:v>222.33</c:v>
                </c:pt>
                <c:pt idx="35">
                  <c:v>193.85</c:v>
                </c:pt>
                <c:pt idx="36">
                  <c:v>181.78</c:v>
                </c:pt>
                <c:pt idx="37">
                  <c:v>220.26</c:v>
                </c:pt>
                <c:pt idx="38">
                  <c:v>218.2</c:v>
                </c:pt>
                <c:pt idx="40">
                  <c:v>226.6</c:v>
                </c:pt>
                <c:pt idx="41">
                  <c:v>236.57</c:v>
                </c:pt>
                <c:pt idx="42">
                  <c:v>243.11</c:v>
                </c:pt>
                <c:pt idx="44">
                  <c:v>202.51</c:v>
                </c:pt>
                <c:pt idx="45">
                  <c:v>190.7</c:v>
                </c:pt>
                <c:pt idx="46">
                  <c:v>216.38</c:v>
                </c:pt>
                <c:pt idx="47">
                  <c:v>203.43</c:v>
                </c:pt>
                <c:pt idx="48">
                  <c:v>249.03</c:v>
                </c:pt>
                <c:pt idx="49">
                  <c:v>199.71</c:v>
                </c:pt>
                <c:pt idx="51">
                  <c:v>195.72</c:v>
                </c:pt>
                <c:pt idx="56">
                  <c:v>216.52</c:v>
                </c:pt>
                <c:pt idx="60">
                  <c:v>224.57</c:v>
                </c:pt>
                <c:pt idx="61">
                  <c:v>220.89</c:v>
                </c:pt>
                <c:pt idx="62">
                  <c:v>215.11</c:v>
                </c:pt>
                <c:pt idx="63">
                  <c:v>210.24</c:v>
                </c:pt>
                <c:pt idx="66">
                  <c:v>210.33</c:v>
                </c:pt>
                <c:pt idx="67">
                  <c:v>236.81</c:v>
                </c:pt>
                <c:pt idx="68">
                  <c:v>236.1</c:v>
                </c:pt>
                <c:pt idx="69">
                  <c:v>208.26</c:v>
                </c:pt>
                <c:pt idx="70">
                  <c:v>230.92</c:v>
                </c:pt>
                <c:pt idx="72">
                  <c:v>244.85</c:v>
                </c:pt>
                <c:pt idx="74">
                  <c:v>237.65</c:v>
                </c:pt>
                <c:pt idx="77">
                  <c:v>188.07</c:v>
                </c:pt>
                <c:pt idx="78">
                  <c:v>202.69</c:v>
                </c:pt>
                <c:pt idx="80">
                  <c:v>204.33</c:v>
                </c:pt>
                <c:pt idx="84">
                  <c:v>201.83</c:v>
                </c:pt>
                <c:pt idx="86">
                  <c:v>207.7</c:v>
                </c:pt>
                <c:pt idx="87">
                  <c:v>199.24</c:v>
                </c:pt>
                <c:pt idx="89">
                  <c:v>214.75</c:v>
                </c:pt>
                <c:pt idx="90">
                  <c:v>220.98</c:v>
                </c:pt>
                <c:pt idx="91">
                  <c:v>214.88</c:v>
                </c:pt>
                <c:pt idx="92">
                  <c:v>189.11</c:v>
                </c:pt>
                <c:pt idx="93">
                  <c:v>199.93</c:v>
                </c:pt>
                <c:pt idx="99">
                  <c:v>246.51</c:v>
                </c:pt>
                <c:pt idx="101">
                  <c:v>192.04</c:v>
                </c:pt>
                <c:pt idx="104">
                  <c:v>198.4</c:v>
                </c:pt>
                <c:pt idx="108">
                  <c:v>202.28</c:v>
                </c:pt>
                <c:pt idx="111">
                  <c:v>201.1</c:v>
                </c:pt>
                <c:pt idx="113">
                  <c:v>181.82</c:v>
                </c:pt>
                <c:pt idx="114">
                  <c:v>196.48</c:v>
                </c:pt>
                <c:pt idx="115">
                  <c:v>221.29</c:v>
                </c:pt>
                <c:pt idx="119">
                  <c:v>188.22</c:v>
                </c:pt>
                <c:pt idx="123">
                  <c:v>190.85</c:v>
                </c:pt>
                <c:pt idx="125">
                  <c:v>201.46</c:v>
                </c:pt>
                <c:pt idx="127">
                  <c:v>224.08</c:v>
                </c:pt>
              </c:numCache>
            </c:numRef>
          </c:yVal>
          <c:smooth val="0"/>
          <c:extLst>
            <c:ext xmlns:c16="http://schemas.microsoft.com/office/drawing/2014/chart" uri="{C3380CC4-5D6E-409C-BE32-E72D297353CC}">
              <c16:uniqueId val="{00000001-F62F-FF4C-BAE7-388F53A2244C}"/>
            </c:ext>
          </c:extLst>
        </c:ser>
        <c:ser>
          <c:idx val="1"/>
          <c:order val="1"/>
          <c:tx>
            <c:strRef>
              <c:f>Sheet1!$I$74</c:f>
              <c:strCache>
                <c:ptCount val="1"/>
                <c:pt idx="0">
                  <c:v>T6</c:v>
                </c:pt>
              </c:strCache>
            </c:strRef>
          </c:tx>
          <c:spPr>
            <a:ln w="19050" cap="rnd">
              <a:noFill/>
              <a:round/>
            </a:ln>
            <a:effectLst/>
          </c:spPr>
          <c:marker>
            <c:symbol val="circle"/>
            <c:size val="5"/>
            <c:spPr>
              <a:solidFill>
                <a:schemeClr val="accent4"/>
              </a:solidFill>
              <a:ln w="9525">
                <a:solidFill>
                  <a:schemeClr val="accent4"/>
                </a:solidFill>
              </a:ln>
              <a:effectLst/>
            </c:spPr>
          </c:marker>
          <c:trendline>
            <c:spPr>
              <a:ln w="19050" cap="rnd">
                <a:solidFill>
                  <a:schemeClr val="accent4"/>
                </a:solidFill>
                <a:prstDash val="sysDot"/>
              </a:ln>
              <a:effectLst/>
            </c:spPr>
            <c:trendlineType val="linear"/>
            <c:dispRSqr val="0"/>
            <c:dispEq val="0"/>
          </c:trendline>
          <c:xVal>
            <c:numRef>
              <c:f>Sheet1!$F$75:$F$205</c:f>
              <c:numCache>
                <c:formatCode>General</c:formatCode>
                <c:ptCount val="131"/>
                <c:pt idx="0">
                  <c:v>0</c:v>
                </c:pt>
                <c:pt idx="1">
                  <c:v>5</c:v>
                </c:pt>
                <c:pt idx="2">
                  <c:v>32</c:v>
                </c:pt>
                <c:pt idx="3">
                  <c:v>42</c:v>
                </c:pt>
                <c:pt idx="4">
                  <c:v>67</c:v>
                </c:pt>
                <c:pt idx="5">
                  <c:v>76</c:v>
                </c:pt>
                <c:pt idx="6">
                  <c:v>79</c:v>
                </c:pt>
                <c:pt idx="7">
                  <c:v>94</c:v>
                </c:pt>
                <c:pt idx="8">
                  <c:v>111</c:v>
                </c:pt>
                <c:pt idx="9">
                  <c:v>119</c:v>
                </c:pt>
                <c:pt idx="10">
                  <c:v>123</c:v>
                </c:pt>
                <c:pt idx="11">
                  <c:v>124</c:v>
                </c:pt>
                <c:pt idx="12">
                  <c:v>125</c:v>
                </c:pt>
                <c:pt idx="13">
                  <c:v>129</c:v>
                </c:pt>
                <c:pt idx="14">
                  <c:v>189</c:v>
                </c:pt>
                <c:pt idx="15">
                  <c:v>192</c:v>
                </c:pt>
                <c:pt idx="16">
                  <c:v>192</c:v>
                </c:pt>
                <c:pt idx="17">
                  <c:v>196</c:v>
                </c:pt>
                <c:pt idx="18">
                  <c:v>196</c:v>
                </c:pt>
                <c:pt idx="19">
                  <c:v>228</c:v>
                </c:pt>
                <c:pt idx="20">
                  <c:v>235</c:v>
                </c:pt>
                <c:pt idx="21">
                  <c:v>290</c:v>
                </c:pt>
                <c:pt idx="22">
                  <c:v>323</c:v>
                </c:pt>
                <c:pt idx="23">
                  <c:v>328</c:v>
                </c:pt>
                <c:pt idx="24">
                  <c:v>356</c:v>
                </c:pt>
                <c:pt idx="25">
                  <c:v>380</c:v>
                </c:pt>
                <c:pt idx="26">
                  <c:v>406</c:v>
                </c:pt>
                <c:pt idx="27">
                  <c:v>410</c:v>
                </c:pt>
                <c:pt idx="28">
                  <c:v>422</c:v>
                </c:pt>
                <c:pt idx="29">
                  <c:v>429</c:v>
                </c:pt>
                <c:pt idx="30">
                  <c:v>437</c:v>
                </c:pt>
                <c:pt idx="31">
                  <c:v>447</c:v>
                </c:pt>
                <c:pt idx="32">
                  <c:v>485</c:v>
                </c:pt>
                <c:pt idx="33">
                  <c:v>490</c:v>
                </c:pt>
                <c:pt idx="34">
                  <c:v>491</c:v>
                </c:pt>
                <c:pt idx="35">
                  <c:v>533</c:v>
                </c:pt>
                <c:pt idx="36">
                  <c:v>534</c:v>
                </c:pt>
                <c:pt idx="37">
                  <c:v>539</c:v>
                </c:pt>
                <c:pt idx="38">
                  <c:v>542</c:v>
                </c:pt>
                <c:pt idx="39">
                  <c:v>719</c:v>
                </c:pt>
                <c:pt idx="40">
                  <c:v>745</c:v>
                </c:pt>
                <c:pt idx="41">
                  <c:v>749</c:v>
                </c:pt>
                <c:pt idx="42">
                  <c:v>751</c:v>
                </c:pt>
                <c:pt idx="43">
                  <c:v>803</c:v>
                </c:pt>
                <c:pt idx="44">
                  <c:v>813</c:v>
                </c:pt>
                <c:pt idx="45">
                  <c:v>830</c:v>
                </c:pt>
                <c:pt idx="46">
                  <c:v>839</c:v>
                </c:pt>
                <c:pt idx="47">
                  <c:v>876</c:v>
                </c:pt>
                <c:pt idx="48">
                  <c:v>910</c:v>
                </c:pt>
                <c:pt idx="49">
                  <c:v>912</c:v>
                </c:pt>
                <c:pt idx="50">
                  <c:v>930</c:v>
                </c:pt>
                <c:pt idx="51">
                  <c:v>931</c:v>
                </c:pt>
                <c:pt idx="52">
                  <c:v>938</c:v>
                </c:pt>
                <c:pt idx="53">
                  <c:v>952</c:v>
                </c:pt>
                <c:pt idx="54">
                  <c:v>955</c:v>
                </c:pt>
                <c:pt idx="55">
                  <c:v>970</c:v>
                </c:pt>
                <c:pt idx="56">
                  <c:v>984</c:v>
                </c:pt>
                <c:pt idx="57">
                  <c:v>1001</c:v>
                </c:pt>
                <c:pt idx="58">
                  <c:v>1016</c:v>
                </c:pt>
                <c:pt idx="59">
                  <c:v>1025</c:v>
                </c:pt>
                <c:pt idx="60">
                  <c:v>1068</c:v>
                </c:pt>
                <c:pt idx="61">
                  <c:v>1075</c:v>
                </c:pt>
                <c:pt idx="62">
                  <c:v>1091</c:v>
                </c:pt>
                <c:pt idx="63">
                  <c:v>1100</c:v>
                </c:pt>
                <c:pt idx="64">
                  <c:v>1110</c:v>
                </c:pt>
                <c:pt idx="66">
                  <c:v>1118</c:v>
                </c:pt>
                <c:pt idx="67">
                  <c:v>1123</c:v>
                </c:pt>
                <c:pt idx="68">
                  <c:v>1125</c:v>
                </c:pt>
                <c:pt idx="69">
                  <c:v>1127</c:v>
                </c:pt>
                <c:pt idx="70">
                  <c:v>1129</c:v>
                </c:pt>
                <c:pt idx="71">
                  <c:v>1130</c:v>
                </c:pt>
                <c:pt idx="72">
                  <c:v>1135</c:v>
                </c:pt>
                <c:pt idx="73">
                  <c:v>1136</c:v>
                </c:pt>
                <c:pt idx="74">
                  <c:v>1139</c:v>
                </c:pt>
                <c:pt idx="75">
                  <c:v>1146</c:v>
                </c:pt>
                <c:pt idx="76">
                  <c:v>1150</c:v>
                </c:pt>
                <c:pt idx="77">
                  <c:v>1152</c:v>
                </c:pt>
                <c:pt idx="78">
                  <c:v>1157</c:v>
                </c:pt>
                <c:pt idx="79">
                  <c:v>1165</c:v>
                </c:pt>
                <c:pt idx="80">
                  <c:v>1166</c:v>
                </c:pt>
                <c:pt idx="81">
                  <c:v>1176</c:v>
                </c:pt>
                <c:pt idx="82">
                  <c:v>1180</c:v>
                </c:pt>
                <c:pt idx="83">
                  <c:v>1204</c:v>
                </c:pt>
                <c:pt idx="84">
                  <c:v>1205</c:v>
                </c:pt>
                <c:pt idx="85">
                  <c:v>1212</c:v>
                </c:pt>
                <c:pt idx="86">
                  <c:v>1227</c:v>
                </c:pt>
                <c:pt idx="87">
                  <c:v>1249</c:v>
                </c:pt>
                <c:pt idx="88">
                  <c:v>1305</c:v>
                </c:pt>
                <c:pt idx="89">
                  <c:v>1316</c:v>
                </c:pt>
                <c:pt idx="90">
                  <c:v>1348</c:v>
                </c:pt>
                <c:pt idx="91">
                  <c:v>1362</c:v>
                </c:pt>
                <c:pt idx="92">
                  <c:v>1394</c:v>
                </c:pt>
                <c:pt idx="93">
                  <c:v>1399</c:v>
                </c:pt>
                <c:pt idx="94">
                  <c:v>1429</c:v>
                </c:pt>
                <c:pt idx="95">
                  <c:v>1435</c:v>
                </c:pt>
                <c:pt idx="96">
                  <c:v>1441</c:v>
                </c:pt>
                <c:pt idx="97">
                  <c:v>1442</c:v>
                </c:pt>
                <c:pt idx="98">
                  <c:v>1446</c:v>
                </c:pt>
                <c:pt idx="99">
                  <c:v>1449</c:v>
                </c:pt>
                <c:pt idx="100">
                  <c:v>1450</c:v>
                </c:pt>
                <c:pt idx="101">
                  <c:v>1452</c:v>
                </c:pt>
                <c:pt idx="102">
                  <c:v>1460</c:v>
                </c:pt>
                <c:pt idx="103">
                  <c:v>1471</c:v>
                </c:pt>
                <c:pt idx="104">
                  <c:v>1472</c:v>
                </c:pt>
                <c:pt idx="105">
                  <c:v>1486</c:v>
                </c:pt>
                <c:pt idx="106">
                  <c:v>1505</c:v>
                </c:pt>
                <c:pt idx="107">
                  <c:v>1507</c:v>
                </c:pt>
                <c:pt idx="108">
                  <c:v>1509</c:v>
                </c:pt>
                <c:pt idx="109">
                  <c:v>1516</c:v>
                </c:pt>
                <c:pt idx="110">
                  <c:v>1520</c:v>
                </c:pt>
                <c:pt idx="111">
                  <c:v>1521</c:v>
                </c:pt>
                <c:pt idx="112">
                  <c:v>1537</c:v>
                </c:pt>
                <c:pt idx="113">
                  <c:v>1566</c:v>
                </c:pt>
                <c:pt idx="114">
                  <c:v>1573</c:v>
                </c:pt>
                <c:pt idx="115">
                  <c:v>1577</c:v>
                </c:pt>
                <c:pt idx="116">
                  <c:v>1577</c:v>
                </c:pt>
                <c:pt idx="117">
                  <c:v>1598</c:v>
                </c:pt>
                <c:pt idx="118">
                  <c:v>1601</c:v>
                </c:pt>
                <c:pt idx="119">
                  <c:v>1602</c:v>
                </c:pt>
                <c:pt idx="120">
                  <c:v>1607</c:v>
                </c:pt>
                <c:pt idx="121">
                  <c:v>1608</c:v>
                </c:pt>
                <c:pt idx="122">
                  <c:v>1611</c:v>
                </c:pt>
                <c:pt idx="123">
                  <c:v>1612</c:v>
                </c:pt>
                <c:pt idx="124">
                  <c:v>1613</c:v>
                </c:pt>
                <c:pt idx="125">
                  <c:v>1620</c:v>
                </c:pt>
                <c:pt idx="126">
                  <c:v>1621</c:v>
                </c:pt>
                <c:pt idx="127">
                  <c:v>1633</c:v>
                </c:pt>
                <c:pt idx="128">
                  <c:v>1634</c:v>
                </c:pt>
                <c:pt idx="129">
                  <c:v>1635</c:v>
                </c:pt>
                <c:pt idx="130">
                  <c:v>1643</c:v>
                </c:pt>
              </c:numCache>
            </c:numRef>
          </c:xVal>
          <c:yVal>
            <c:numRef>
              <c:f>Sheet1!$I$75:$I$205</c:f>
              <c:numCache>
                <c:formatCode>General</c:formatCode>
                <c:ptCount val="131"/>
                <c:pt idx="0">
                  <c:v>195.41</c:v>
                </c:pt>
                <c:pt idx="4">
                  <c:v>195.85</c:v>
                </c:pt>
                <c:pt idx="5">
                  <c:v>214.01</c:v>
                </c:pt>
                <c:pt idx="6">
                  <c:v>199.53</c:v>
                </c:pt>
                <c:pt idx="7">
                  <c:v>237.14</c:v>
                </c:pt>
                <c:pt idx="8">
                  <c:v>182.22</c:v>
                </c:pt>
                <c:pt idx="11">
                  <c:v>204.84</c:v>
                </c:pt>
                <c:pt idx="12">
                  <c:v>175.36</c:v>
                </c:pt>
                <c:pt idx="13">
                  <c:v>201.02</c:v>
                </c:pt>
                <c:pt idx="14">
                  <c:v>201.01</c:v>
                </c:pt>
                <c:pt idx="16">
                  <c:v>181.91</c:v>
                </c:pt>
                <c:pt idx="22">
                  <c:v>240.72</c:v>
                </c:pt>
                <c:pt idx="23">
                  <c:v>187.35</c:v>
                </c:pt>
                <c:pt idx="24">
                  <c:v>192.66</c:v>
                </c:pt>
                <c:pt idx="25">
                  <c:v>187.86</c:v>
                </c:pt>
                <c:pt idx="28">
                  <c:v>194.97</c:v>
                </c:pt>
                <c:pt idx="31">
                  <c:v>193.6</c:v>
                </c:pt>
                <c:pt idx="34">
                  <c:v>189.86</c:v>
                </c:pt>
                <c:pt idx="39">
                  <c:v>196.94</c:v>
                </c:pt>
                <c:pt idx="43">
                  <c:v>200.95</c:v>
                </c:pt>
                <c:pt idx="50">
                  <c:v>198.26</c:v>
                </c:pt>
                <c:pt idx="52">
                  <c:v>219.47</c:v>
                </c:pt>
                <c:pt idx="53">
                  <c:v>241.64</c:v>
                </c:pt>
                <c:pt idx="54">
                  <c:v>185.13</c:v>
                </c:pt>
                <c:pt idx="55">
                  <c:v>193.55</c:v>
                </c:pt>
                <c:pt idx="57">
                  <c:v>220.13</c:v>
                </c:pt>
                <c:pt idx="58">
                  <c:v>194.14</c:v>
                </c:pt>
                <c:pt idx="59">
                  <c:v>196.66</c:v>
                </c:pt>
                <c:pt idx="64">
                  <c:v>215.26</c:v>
                </c:pt>
                <c:pt idx="71">
                  <c:v>188.4</c:v>
                </c:pt>
                <c:pt idx="73">
                  <c:v>189</c:v>
                </c:pt>
                <c:pt idx="75">
                  <c:v>197.07</c:v>
                </c:pt>
                <c:pt idx="76">
                  <c:v>187.96</c:v>
                </c:pt>
                <c:pt idx="79">
                  <c:v>184.67</c:v>
                </c:pt>
                <c:pt idx="81">
                  <c:v>192.98</c:v>
                </c:pt>
                <c:pt idx="82">
                  <c:v>192.68</c:v>
                </c:pt>
                <c:pt idx="83">
                  <c:v>195.47</c:v>
                </c:pt>
                <c:pt idx="85">
                  <c:v>158.43</c:v>
                </c:pt>
                <c:pt idx="88">
                  <c:v>179.04</c:v>
                </c:pt>
                <c:pt idx="94">
                  <c:v>186.59</c:v>
                </c:pt>
                <c:pt idx="95">
                  <c:v>171.81</c:v>
                </c:pt>
                <c:pt idx="96">
                  <c:v>195.25</c:v>
                </c:pt>
                <c:pt idx="97">
                  <c:v>192.27</c:v>
                </c:pt>
                <c:pt idx="98">
                  <c:v>201.92</c:v>
                </c:pt>
                <c:pt idx="100">
                  <c:v>192.09</c:v>
                </c:pt>
                <c:pt idx="102">
                  <c:v>189.69</c:v>
                </c:pt>
                <c:pt idx="103">
                  <c:v>202.8</c:v>
                </c:pt>
                <c:pt idx="105">
                  <c:v>178.84</c:v>
                </c:pt>
                <c:pt idx="106">
                  <c:v>192.27</c:v>
                </c:pt>
                <c:pt idx="107">
                  <c:v>199.86</c:v>
                </c:pt>
                <c:pt idx="109">
                  <c:v>216.53</c:v>
                </c:pt>
                <c:pt idx="110">
                  <c:v>199.52</c:v>
                </c:pt>
                <c:pt idx="112">
                  <c:v>179.89</c:v>
                </c:pt>
                <c:pt idx="116">
                  <c:v>169.81</c:v>
                </c:pt>
                <c:pt idx="117">
                  <c:v>207.27</c:v>
                </c:pt>
                <c:pt idx="118">
                  <c:v>200.28</c:v>
                </c:pt>
                <c:pt idx="120">
                  <c:v>184.68</c:v>
                </c:pt>
                <c:pt idx="121">
                  <c:v>178.23</c:v>
                </c:pt>
                <c:pt idx="122">
                  <c:v>175.85</c:v>
                </c:pt>
                <c:pt idx="124">
                  <c:v>196.08</c:v>
                </c:pt>
                <c:pt idx="126">
                  <c:v>177.72</c:v>
                </c:pt>
                <c:pt idx="128">
                  <c:v>187.39</c:v>
                </c:pt>
                <c:pt idx="129">
                  <c:v>196.12</c:v>
                </c:pt>
                <c:pt idx="130">
                  <c:v>188.6</c:v>
                </c:pt>
              </c:numCache>
            </c:numRef>
          </c:yVal>
          <c:smooth val="0"/>
          <c:extLst>
            <c:ext xmlns:c16="http://schemas.microsoft.com/office/drawing/2014/chart" uri="{C3380CC4-5D6E-409C-BE32-E72D297353CC}">
              <c16:uniqueId val="{00000003-F62F-FF4C-BAE7-388F53A2244C}"/>
            </c:ext>
          </c:extLst>
        </c:ser>
        <c:dLbls>
          <c:showLegendKey val="0"/>
          <c:showVal val="0"/>
          <c:showCatName val="0"/>
          <c:showSerName val="0"/>
          <c:showPercent val="0"/>
          <c:showBubbleSize val="0"/>
        </c:dLbls>
        <c:axId val="87227727"/>
        <c:axId val="87229455"/>
      </c:scatterChart>
      <c:valAx>
        <c:axId val="87227727"/>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Normalised time</a:t>
                </a:r>
                <a:r>
                  <a:rPr lang="en-GB" baseline="0"/>
                  <a:t> (s)</a:t>
                </a:r>
                <a:endParaRPr lang="en-GB"/>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229455"/>
        <c:crosses val="autoZero"/>
        <c:crossBetween val="midCat"/>
      </c:valAx>
      <c:valAx>
        <c:axId val="87229455"/>
        <c:scaling>
          <c:orientation val="minMax"/>
          <c:min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Mean F0 (Hz)</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7227727"/>
        <c:crosses val="autoZero"/>
        <c:crossBetween val="midCat"/>
      </c:valAx>
      <c:spPr>
        <a:noFill/>
        <a:ln>
          <a:noFill/>
        </a:ln>
        <a:effectLst/>
      </c:spPr>
    </c:plotArea>
    <c:legend>
      <c:legendPos val="b"/>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 dir="row">Sheet2!$G$3:$H$3</cx:f>
        <cx:lvl ptCount="2">
          <cx:pt idx="0">First Half</cx:pt>
          <cx:pt idx="1">Second Half</cx:pt>
        </cx:lvl>
      </cx:strDim>
      <cx:numDim type="val">
        <cx:f dir="row">Sheet2!$G$4:$H$4</cx:f>
        <cx:lvl ptCount="2" formatCode="General">
          <cx:pt idx="0">229.04999999999998</cx:pt>
          <cx:pt idx="1">200.92400000000004</cx:pt>
        </cx:lvl>
      </cx:numDim>
    </cx:data>
    <cx:data id="1">
      <cx:strDim type="cat">
        <cx:f dir="row">Sheet2!$G$3:$H$3</cx:f>
        <cx:lvl ptCount="2">
          <cx:pt idx="0">First Half</cx:pt>
          <cx:pt idx="1">Second Half</cx:pt>
        </cx:lvl>
      </cx:strDim>
      <cx:numDim type="val">
        <cx:f dir="row">Sheet2!$G$5:$H$5</cx:f>
        <cx:lvl ptCount="2" formatCode="General">
          <cx:pt idx="0">192.16166666666666</cx:pt>
          <cx:pt idx="1">182.67333333333332</cx:pt>
        </cx:lvl>
      </cx:numDim>
    </cx:data>
  </cx:chartData>
  <cx:chart>
    <cx:title pos="t" align="ctr" overlay="0">
      <cx:tx>
        <cx:txData>
          <cx:v>Average F0 of 據/具 pair</cx:v>
        </cx:txData>
      </cx:tx>
      <cx:txPr>
        <a:bodyPr spcFirstLastPara="1" vertOverflow="ellipsis" horzOverflow="overflow" wrap="square" lIns="0" tIns="0" rIns="0" bIns="0" anchor="ctr" anchorCtr="1"/>
        <a:lstStyle/>
        <a:p>
          <a:pPr rtl="0" fontAlgn="base"/>
          <a:r>
            <a:rPr lang="en-GB" sz="1800" b="0" i="0" baseline="0">
              <a:effectLst/>
            </a:rPr>
            <a:t>Average F0 of 據/具 pair</a:t>
          </a:r>
        </a:p>
      </cx:txPr>
    </cx:title>
    <cx:plotArea>
      <cx:plotAreaRegion>
        <cx:series layoutId="boxWhisker" uniqueId="{86AAE3BF-42C7-FE46-A677-B24898AF38DD}">
          <cx:tx>
            <cx:txData>
              <cx:f>Sheet2!$F$4</cx:f>
              <cx:v>T3</cx:v>
            </cx:txData>
          </cx:tx>
          <cx:dataId val="0"/>
          <cx:layoutPr>
            <cx:visibility meanLine="0" meanMarker="1" nonoutliers="0" outliers="0"/>
            <cx:statistics quartileMethod="exclusive"/>
          </cx:layoutPr>
        </cx:series>
        <cx:series layoutId="boxWhisker" uniqueId="{EEA442ED-DC9D-2B4C-98D9-D1A89615CE0D}">
          <cx:tx>
            <cx:txData>
              <cx:f>Sheet2!$F$5</cx:f>
              <cx:v>T6</cx:v>
            </cx:txData>
          </cx:tx>
          <cx:dataId val="1"/>
          <cx:layoutPr>
            <cx:visibility meanLine="0" meanMarker="1" nonoutliers="0" outliers="1"/>
            <cx:statistics quartileMethod="exclusive"/>
          </cx:layoutPr>
        </cx:series>
      </cx:plotAreaRegion>
      <cx:axis id="0">
        <cx:catScaling gapWidth="1"/>
        <cx:tickLabels/>
      </cx:axis>
      <cx:axis id="1">
        <cx:valScaling min="175"/>
        <cx:title>
          <cx:tx>
            <cx:txData>
              <cx:v>Mean F0 (Hz)</cx:v>
            </cx:txData>
          </cx:tx>
          <cx:txPr>
            <a:bodyPr spcFirstLastPara="1" vertOverflow="ellipsis" horzOverflow="overflow" wrap="square" lIns="0" tIns="0" rIns="0" bIns="0" anchor="ctr" anchorCtr="1"/>
            <a:lstStyle/>
            <a:p>
              <a:pPr algn="ctr" rtl="0">
                <a:defRPr/>
              </a:pPr>
              <a:r>
                <a:rPr lang="en-GB" sz="900" b="0" i="0" u="none" strike="noStrike" baseline="0">
                  <a:solidFill>
                    <a:sysClr val="windowText" lastClr="000000">
                      <a:lumMod val="65000"/>
                      <a:lumOff val="35000"/>
                    </a:sysClr>
                  </a:solidFill>
                  <a:latin typeface="Calibri" panose="020F0502020204030204"/>
                </a:rPr>
                <a:t>Mean F0 (Hz)</a:t>
              </a:r>
            </a:p>
          </cx:txPr>
        </cx:title>
        <cx:majorGridlines/>
        <cx:tickLabels/>
      </cx:axis>
    </cx:plotArea>
    <cx:legend pos="b" align="ctr" overlay="0"/>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 dir="row">Sheet4!$G$4:$H$4</cx:f>
        <cx:lvl ptCount="2">
          <cx:pt idx="0">First Half</cx:pt>
          <cx:pt idx="1">Second Half</cx:pt>
        </cx:lvl>
      </cx:strDim>
      <cx:numDim type="val">
        <cx:f dir="row">Sheet4!$G$5:$H$5</cx:f>
        <cx:lvl ptCount="2" formatCode="General">
          <cx:pt idx="0">223.90249999999997</cx:pt>
          <cx:pt idx="1">198.45500000000001</cx:pt>
        </cx:lvl>
      </cx:numDim>
    </cx:data>
    <cx:data id="1">
      <cx:strDim type="cat">
        <cx:f dir="row">Sheet4!$G$4:$H$4</cx:f>
        <cx:lvl ptCount="2">
          <cx:pt idx="0">First Half</cx:pt>
          <cx:pt idx="1">Second Half</cx:pt>
        </cx:lvl>
      </cx:strDim>
      <cx:numDim type="val">
        <cx:f dir="row">Sheet4!$G$6:$H$6</cx:f>
        <cx:lvl ptCount="2" formatCode="General">
          <cx:pt idx="0">199.25</cx:pt>
          <cx:pt idx="1">198.96571428571428</cx:pt>
        </cx:lvl>
      </cx:numDim>
    </cx:data>
  </cx:chartData>
  <cx:chart>
    <cx:title pos="t" align="ctr" overlay="0">
      <cx:tx>
        <cx:rich>
          <a:bodyPr spcFirstLastPara="1" vertOverflow="ellipsis" horzOverflow="overflow" wrap="square" lIns="0" tIns="0" rIns="0" bIns="0" anchor="ctr" anchorCtr="1"/>
          <a:lstStyle/>
          <a:p>
            <a:pPr rtl="0"/>
            <a:r>
              <a:rPr lang="en-GB" sz="1800" b="0" i="0" baseline="0">
                <a:effectLst/>
              </a:rPr>
              <a:t>Average F0 of 怨/願 pair</a:t>
            </a:r>
            <a:endParaRPr lang="en-GB" sz="1400">
              <a:effectLst/>
            </a:endParaRPr>
          </a:p>
        </cx:rich>
      </cx:tx>
    </cx:title>
    <cx:plotArea>
      <cx:plotAreaRegion>
        <cx:series layoutId="boxWhisker" uniqueId="{BE69FF5B-2915-714A-9732-C03F6C29F219}">
          <cx:tx>
            <cx:txData>
              <cx:f>Sheet4!$F$5</cx:f>
              <cx:v>T3</cx:v>
            </cx:txData>
          </cx:tx>
          <cx:dataId val="0"/>
          <cx:layoutPr>
            <cx:visibility meanLine="0" meanMarker="1" nonoutliers="0" outliers="1"/>
            <cx:statistics quartileMethod="exclusive"/>
          </cx:layoutPr>
        </cx:series>
        <cx:series layoutId="boxWhisker" uniqueId="{4DBF806E-BF41-6A49-975B-1FAD2EB295B3}">
          <cx:tx>
            <cx:txData>
              <cx:f>Sheet4!$F$6</cx:f>
              <cx:v>T6</cx:v>
            </cx:txData>
          </cx:tx>
          <cx:dataId val="1"/>
          <cx:layoutPr>
            <cx:visibility meanLine="0" meanMarker="1" nonoutliers="0" outliers="1"/>
            <cx:statistics quartileMethod="exclusive"/>
          </cx:layoutPr>
        </cx:series>
      </cx:plotAreaRegion>
      <cx:axis id="0">
        <cx:catScaling gapWidth="1"/>
        <cx:tickLabels/>
      </cx:axis>
      <cx:axis id="1">
        <cx:valScaling min="195"/>
        <cx:title>
          <cx:tx>
            <cx:txData>
              <cx:v>Mean F0 (Hz)</cx:v>
            </cx:txData>
          </cx:tx>
          <cx:txPr>
            <a:bodyPr spcFirstLastPara="1" vertOverflow="ellipsis" horzOverflow="overflow" wrap="square" lIns="0" tIns="0" rIns="0" bIns="0" anchor="ctr" anchorCtr="1"/>
            <a:lstStyle/>
            <a:p>
              <a:pPr algn="ctr" rtl="0">
                <a:defRPr/>
              </a:pPr>
              <a:r>
                <a:rPr lang="en-GB" sz="900" b="0" i="0" u="none" strike="noStrike" baseline="0">
                  <a:solidFill>
                    <a:sysClr val="windowText" lastClr="000000">
                      <a:lumMod val="65000"/>
                      <a:lumOff val="35000"/>
                    </a:sysClr>
                  </a:solidFill>
                  <a:latin typeface="Calibri" panose="020F0502020204030204"/>
                </a:rPr>
                <a:t>Mean F0 (Hz)</a:t>
              </a:r>
            </a:p>
          </cx:txPr>
        </cx:title>
        <cx:majorGridlines/>
        <cx:tickLabels/>
      </cx:axis>
    </cx:plotArea>
    <cx:legend pos="b" align="ctr" overlay="0"/>
  </cx:chart>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 dir="row">Sheet3!$G$4:$H$4</cx:f>
        <cx:lvl ptCount="2">
          <cx:pt idx="0">First Half</cx:pt>
          <cx:pt idx="1">Second Half</cx:pt>
        </cx:lvl>
      </cx:strDim>
      <cx:numDim type="val">
        <cx:f dir="row">Sheet3!$G$5:$H$5</cx:f>
        <cx:lvl ptCount="2" formatCode="General">
          <cx:pt idx="0">205.41333333333333</cx:pt>
          <cx:pt idx="1">201.1525</cx:pt>
        </cx:lvl>
      </cx:numDim>
    </cx:data>
    <cx:data id="1">
      <cx:strDim type="cat">
        <cx:f dir="row">Sheet3!$G$4:$H$4</cx:f>
        <cx:lvl ptCount="2">
          <cx:pt idx="0">First Half</cx:pt>
          <cx:pt idx="1">Second Half</cx:pt>
        </cx:lvl>
      </cx:strDim>
      <cx:numDim type="val">
        <cx:f dir="row">Sheet3!$G$6:$H$6</cx:f>
        <cx:lvl ptCount="2" formatCode="General">
          <cx:pt idx="0">200.15571428571428</cx:pt>
          <cx:pt idx="1">187.21666666666664</cx:pt>
        </cx:lvl>
      </cx:numDim>
    </cx:data>
  </cx:chartData>
  <cx:chart>
    <cx:title pos="t" align="ctr" overlay="0">
      <cx:tx>
        <cx:rich>
          <a:bodyPr spcFirstLastPara="1" vertOverflow="ellipsis" horzOverflow="overflow" wrap="square" lIns="0" tIns="0" rIns="0" bIns="0" anchor="ctr" anchorCtr="1"/>
          <a:lstStyle/>
          <a:p>
            <a:pPr rtl="0"/>
            <a:r>
              <a:rPr lang="en-GB" sz="1800" b="0" i="0" baseline="0">
                <a:effectLst/>
              </a:rPr>
              <a:t>Average F0 of 印/孕 pair</a:t>
            </a:r>
            <a:endParaRPr lang="en-GB" sz="1400">
              <a:effectLst/>
            </a:endParaRPr>
          </a:p>
        </cx:rich>
      </cx:tx>
    </cx:title>
    <cx:plotArea>
      <cx:plotAreaRegion>
        <cx:series layoutId="boxWhisker" uniqueId="{6AC5AED4-636D-8F48-A0F2-F561D2F8C3EF}">
          <cx:tx>
            <cx:txData>
              <cx:f>Sheet3!$F$5</cx:f>
              <cx:v>T3</cx:v>
            </cx:txData>
          </cx:tx>
          <cx:dataId val="0"/>
          <cx:layoutPr>
            <cx:visibility meanLine="0" meanMarker="1" nonoutliers="0" outliers="1"/>
            <cx:statistics quartileMethod="exclusive"/>
          </cx:layoutPr>
        </cx:series>
        <cx:series layoutId="boxWhisker" uniqueId="{5137D4D8-C203-1E49-A5C1-E015B27AFF13}">
          <cx:tx>
            <cx:txData>
              <cx:f>Sheet3!$F$6</cx:f>
              <cx:v>T6</cx:v>
            </cx:txData>
          </cx:tx>
          <cx:dataId val="1"/>
          <cx:layoutPr>
            <cx:visibility meanLine="0" meanMarker="1" nonoutliers="0" outliers="1"/>
            <cx:statistics quartileMethod="exclusive"/>
          </cx:layoutPr>
        </cx:series>
      </cx:plotAreaRegion>
      <cx:axis id="0">
        <cx:catScaling gapWidth="1"/>
        <cx:tickLabels/>
      </cx:axis>
      <cx:axis id="1">
        <cx:valScaling min="185"/>
        <cx:title>
          <cx:tx>
            <cx:txData>
              <cx:v>MEan F0 (Hz)</cx:v>
            </cx:txData>
          </cx:tx>
          <cx:txPr>
            <a:bodyPr spcFirstLastPara="1" vertOverflow="ellipsis" horzOverflow="overflow" wrap="square" lIns="0" tIns="0" rIns="0" bIns="0" anchor="ctr" anchorCtr="1"/>
            <a:lstStyle/>
            <a:p>
              <a:pPr algn="ctr" rtl="0">
                <a:defRPr/>
              </a:pPr>
              <a:r>
                <a:rPr lang="en-GB" sz="900" b="0" i="0" u="none" strike="noStrike" baseline="0">
                  <a:solidFill>
                    <a:sysClr val="windowText" lastClr="000000">
                      <a:lumMod val="65000"/>
                      <a:lumOff val="35000"/>
                    </a:sysClr>
                  </a:solidFill>
                  <a:latin typeface="Calibri" panose="020F0502020204030204"/>
                </a:rPr>
                <a:t>MEan F0 (Hz)</a:t>
              </a:r>
            </a:p>
          </cx:txPr>
        </cx:title>
        <cx:majorGridlines/>
        <cx:tickLabels/>
      </cx:axis>
    </cx:plotArea>
    <cx:legend pos="b" align="ctr" overlay="0"/>
  </cx:chart>
</cx:chartSpace>
</file>

<file path=ppt/charts/chartEx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Sheet1!$A$134:$A$263</cx:f>
        <cx:lvl ptCount="130">
          <cx:pt idx="0">First Half</cx:pt>
          <cx:pt idx="1">First Half</cx:pt>
          <cx:pt idx="2">First Half</cx:pt>
          <cx:pt idx="3">First Half</cx:pt>
          <cx:pt idx="4">First Half</cx:pt>
          <cx:pt idx="5">First Half</cx:pt>
          <cx:pt idx="6">First Half</cx:pt>
          <cx:pt idx="7">First Half</cx:pt>
          <cx:pt idx="8">First Half</cx:pt>
          <cx:pt idx="9">First Half</cx:pt>
          <cx:pt idx="10">First Half</cx:pt>
          <cx:pt idx="11">First Half</cx:pt>
          <cx:pt idx="12">First Half</cx:pt>
          <cx:pt idx="13">First Half</cx:pt>
          <cx:pt idx="14">First Half</cx:pt>
          <cx:pt idx="15">First Half</cx:pt>
          <cx:pt idx="16">First Half</cx:pt>
          <cx:pt idx="17">First Half</cx:pt>
          <cx:pt idx="18">First Half</cx:pt>
          <cx:pt idx="19">First Half</cx:pt>
          <cx:pt idx="20">First Half</cx:pt>
          <cx:pt idx="21">First Half</cx:pt>
          <cx:pt idx="22">First Half</cx:pt>
          <cx:pt idx="23">First Half</cx:pt>
          <cx:pt idx="24">First Half</cx:pt>
          <cx:pt idx="25">First Half</cx:pt>
          <cx:pt idx="26">First Half</cx:pt>
          <cx:pt idx="27">First Half</cx:pt>
          <cx:pt idx="28">First Half</cx:pt>
          <cx:pt idx="29">First Half</cx:pt>
          <cx:pt idx="30">First Half</cx:pt>
          <cx:pt idx="31">First Half</cx:pt>
          <cx:pt idx="32">First Half</cx:pt>
          <cx:pt idx="33">First Half</cx:pt>
          <cx:pt idx="34">First Half</cx:pt>
          <cx:pt idx="35">First Half</cx:pt>
          <cx:pt idx="36">First Half</cx:pt>
          <cx:pt idx="37">First Half</cx:pt>
          <cx:pt idx="38">First Half</cx:pt>
          <cx:pt idx="39">First Half</cx:pt>
          <cx:pt idx="40">First Half</cx:pt>
          <cx:pt idx="41">First Half</cx:pt>
          <cx:pt idx="42">First Half</cx:pt>
          <cx:pt idx="43">First Half</cx:pt>
          <cx:pt idx="44">First Half</cx:pt>
          <cx:pt idx="45">First Half</cx:pt>
          <cx:pt idx="46">First Half</cx:pt>
          <cx:pt idx="47">First Half</cx:pt>
          <cx:pt idx="48">First Half</cx:pt>
          <cx:pt idx="49">First Half</cx:pt>
          <cx:pt idx="50">First Half</cx:pt>
          <cx:pt idx="51">First Half</cx:pt>
          <cx:pt idx="52">First Half</cx:pt>
          <cx:pt idx="53">First Half</cx:pt>
          <cx:pt idx="54">First Half</cx:pt>
          <cx:pt idx="55">First Half</cx:pt>
          <cx:pt idx="56">First Half</cx:pt>
          <cx:pt idx="57">First Half</cx:pt>
          <cx:pt idx="58">First Half</cx:pt>
          <cx:pt idx="59">First Half</cx:pt>
          <cx:pt idx="60">First Half</cx:pt>
          <cx:pt idx="61">First Half</cx:pt>
          <cx:pt idx="62">First Half</cx:pt>
          <cx:pt idx="63">First Half</cx:pt>
          <cx:pt idx="64">First Half</cx:pt>
          <cx:pt idx="65">Second Half</cx:pt>
          <cx:pt idx="66">Second Half</cx:pt>
          <cx:pt idx="67">Second Half</cx:pt>
          <cx:pt idx="68">Second Half</cx:pt>
          <cx:pt idx="69">Second Half</cx:pt>
          <cx:pt idx="70">Second Half</cx:pt>
          <cx:pt idx="71">Second Half</cx:pt>
          <cx:pt idx="72">Second Half</cx:pt>
          <cx:pt idx="73">Second Half</cx:pt>
          <cx:pt idx="74">Second Half</cx:pt>
          <cx:pt idx="75">Second Half</cx:pt>
          <cx:pt idx="76">Second Half</cx:pt>
          <cx:pt idx="77">Second Half</cx:pt>
          <cx:pt idx="78">Second Half</cx:pt>
          <cx:pt idx="79">Second Half</cx:pt>
          <cx:pt idx="80">Second Half</cx:pt>
          <cx:pt idx="81">Second Half</cx:pt>
          <cx:pt idx="82">Second Half</cx:pt>
          <cx:pt idx="83">Second Half</cx:pt>
          <cx:pt idx="84">Second Half</cx:pt>
          <cx:pt idx="85">Second Half</cx:pt>
          <cx:pt idx="86">Second Half</cx:pt>
          <cx:pt idx="87">Second Half</cx:pt>
          <cx:pt idx="88">Second Half</cx:pt>
          <cx:pt idx="89">Second Half</cx:pt>
          <cx:pt idx="90">Second Half</cx:pt>
          <cx:pt idx="91">Second Half</cx:pt>
          <cx:pt idx="92">Second Half</cx:pt>
          <cx:pt idx="93">Second Half</cx:pt>
          <cx:pt idx="94">Second Half</cx:pt>
          <cx:pt idx="95">Second Half</cx:pt>
          <cx:pt idx="96">Second Half</cx:pt>
          <cx:pt idx="97">Second Half</cx:pt>
          <cx:pt idx="98">Second Half</cx:pt>
          <cx:pt idx="99">Second Half</cx:pt>
          <cx:pt idx="100">Second Half</cx:pt>
          <cx:pt idx="101">Second Half</cx:pt>
          <cx:pt idx="102">Second Half</cx:pt>
          <cx:pt idx="103">Second Half</cx:pt>
          <cx:pt idx="104">Second Half</cx:pt>
          <cx:pt idx="105">Second Half</cx:pt>
          <cx:pt idx="106">Second Half</cx:pt>
          <cx:pt idx="107">Second Half</cx:pt>
          <cx:pt idx="108">Second Half</cx:pt>
          <cx:pt idx="109">Second Half</cx:pt>
          <cx:pt idx="110">Second Half</cx:pt>
          <cx:pt idx="111">Second Half</cx:pt>
          <cx:pt idx="112">Second Half</cx:pt>
          <cx:pt idx="113">Second Half</cx:pt>
          <cx:pt idx="114">Second Half</cx:pt>
          <cx:pt idx="115">Second Half</cx:pt>
          <cx:pt idx="116">Second Half</cx:pt>
          <cx:pt idx="117">Second Half</cx:pt>
          <cx:pt idx="118">Second Half</cx:pt>
          <cx:pt idx="119">Second Half</cx:pt>
          <cx:pt idx="120">Second Half</cx:pt>
          <cx:pt idx="121">Second Half</cx:pt>
          <cx:pt idx="122">Second Half</cx:pt>
          <cx:pt idx="123">Second Half</cx:pt>
          <cx:pt idx="124">Second Half</cx:pt>
          <cx:pt idx="125">Second Half</cx:pt>
          <cx:pt idx="126">Second Half</cx:pt>
          <cx:pt idx="127">Second Half</cx:pt>
          <cx:pt idx="128">Second Half</cx:pt>
          <cx:pt idx="129">Second Half</cx:pt>
        </cx:lvl>
      </cx:strDim>
      <cx:numDim type="val">
        <cx:f>Sheet1!$B$134:$B$263</cx:f>
        <cx:lvl ptCount="130" formatCode="General">
          <cx:pt idx="1">234.86000000000001</cx:pt>
          <cx:pt idx="2">193.12</cx:pt>
          <cx:pt idx="3">227.86000000000001</cx:pt>
          <cx:pt idx="9">202.05000000000001</cx:pt>
          <cx:pt idx="10">187.66999999999999</cx:pt>
          <cx:pt idx="15">215.13999999999999</cx:pt>
          <cx:pt idx="17">205.19</cx:pt>
          <cx:pt idx="18">200.33000000000001</cx:pt>
          <cx:pt idx="19">202.88999999999999</cx:pt>
          <cx:pt idx="20">191.97999999999999</cx:pt>
          <cx:pt idx="21">198.86000000000001</cx:pt>
          <cx:pt idx="26">260.83999999999997</cx:pt>
          <cx:pt idx="27">210.22</cx:pt>
          <cx:pt idx="29">196.03999999999999</cx:pt>
          <cx:pt idx="30">178.03999999999999</cx:pt>
          <cx:pt idx="32">212.83000000000001</cx:pt>
          <cx:pt idx="33">222.33000000000001</cx:pt>
          <cx:pt idx="35">193.84999999999999</cx:pt>
          <cx:pt idx="36">181.78</cx:pt>
          <cx:pt idx="37">220.25999999999999</cx:pt>
          <cx:pt idx="38">218.19999999999999</cx:pt>
          <cx:pt idx="40">226.59999999999999</cx:pt>
          <cx:pt idx="41">236.56999999999999</cx:pt>
          <cx:pt idx="42">243.11000000000001</cx:pt>
          <cx:pt idx="44">202.50999999999999</cx:pt>
          <cx:pt idx="45">190.69999999999999</cx:pt>
          <cx:pt idx="46">216.38</cx:pt>
          <cx:pt idx="47">203.43000000000001</cx:pt>
          <cx:pt idx="48">249.03</cx:pt>
          <cx:pt idx="49">199.71000000000001</cx:pt>
          <cx:pt idx="51">195.72</cx:pt>
          <cx:pt idx="56">216.52000000000001</cx:pt>
          <cx:pt idx="60">224.56999999999999</cx:pt>
          <cx:pt idx="61">220.88999999999999</cx:pt>
          <cx:pt idx="62">215.11000000000001</cx:pt>
          <cx:pt idx="63">210.24000000000001</cx:pt>
          <cx:pt idx="65">210.33000000000001</cx:pt>
          <cx:pt idx="66">236.81</cx:pt>
          <cx:pt idx="67">236.09999999999999</cx:pt>
          <cx:pt idx="68">208.25999999999999</cx:pt>
          <cx:pt idx="69">230.91999999999999</cx:pt>
          <cx:pt idx="71">244.84999999999999</cx:pt>
          <cx:pt idx="73">237.65000000000001</cx:pt>
          <cx:pt idx="76">188.06999999999999</cx:pt>
          <cx:pt idx="77">202.69</cx:pt>
          <cx:pt idx="79">204.33000000000001</cx:pt>
          <cx:pt idx="83">201.83000000000001</cx:pt>
          <cx:pt idx="85">207.69999999999999</cx:pt>
          <cx:pt idx="86">199.24000000000001</cx:pt>
          <cx:pt idx="88">214.75</cx:pt>
          <cx:pt idx="89">220.97999999999999</cx:pt>
          <cx:pt idx="90">214.88</cx:pt>
          <cx:pt idx="91">189.11000000000001</cx:pt>
          <cx:pt idx="92">199.93000000000001</cx:pt>
          <cx:pt idx="98">246.50999999999999</cx:pt>
          <cx:pt idx="100">192.03999999999999</cx:pt>
          <cx:pt idx="103">198.40000000000001</cx:pt>
          <cx:pt idx="107">202.28</cx:pt>
          <cx:pt idx="110">201.09999999999999</cx:pt>
          <cx:pt idx="112">181.81999999999999</cx:pt>
          <cx:pt idx="113">196.47999999999999</cx:pt>
          <cx:pt idx="114">221.28999999999999</cx:pt>
          <cx:pt idx="118">188.22</cx:pt>
          <cx:pt idx="122">190.84999999999999</cx:pt>
          <cx:pt idx="124">201.46000000000001</cx:pt>
          <cx:pt idx="126">224.08000000000001</cx:pt>
        </cx:lvl>
      </cx:numDim>
    </cx:data>
    <cx:data id="1">
      <cx:strDim type="cat">
        <cx:f>Sheet1!$A$134:$A$263</cx:f>
        <cx:lvl ptCount="130">
          <cx:pt idx="0">First Half</cx:pt>
          <cx:pt idx="1">First Half</cx:pt>
          <cx:pt idx="2">First Half</cx:pt>
          <cx:pt idx="3">First Half</cx:pt>
          <cx:pt idx="4">First Half</cx:pt>
          <cx:pt idx="5">First Half</cx:pt>
          <cx:pt idx="6">First Half</cx:pt>
          <cx:pt idx="7">First Half</cx:pt>
          <cx:pt idx="8">First Half</cx:pt>
          <cx:pt idx="9">First Half</cx:pt>
          <cx:pt idx="10">First Half</cx:pt>
          <cx:pt idx="11">First Half</cx:pt>
          <cx:pt idx="12">First Half</cx:pt>
          <cx:pt idx="13">First Half</cx:pt>
          <cx:pt idx="14">First Half</cx:pt>
          <cx:pt idx="15">First Half</cx:pt>
          <cx:pt idx="16">First Half</cx:pt>
          <cx:pt idx="17">First Half</cx:pt>
          <cx:pt idx="18">First Half</cx:pt>
          <cx:pt idx="19">First Half</cx:pt>
          <cx:pt idx="20">First Half</cx:pt>
          <cx:pt idx="21">First Half</cx:pt>
          <cx:pt idx="22">First Half</cx:pt>
          <cx:pt idx="23">First Half</cx:pt>
          <cx:pt idx="24">First Half</cx:pt>
          <cx:pt idx="25">First Half</cx:pt>
          <cx:pt idx="26">First Half</cx:pt>
          <cx:pt idx="27">First Half</cx:pt>
          <cx:pt idx="28">First Half</cx:pt>
          <cx:pt idx="29">First Half</cx:pt>
          <cx:pt idx="30">First Half</cx:pt>
          <cx:pt idx="31">First Half</cx:pt>
          <cx:pt idx="32">First Half</cx:pt>
          <cx:pt idx="33">First Half</cx:pt>
          <cx:pt idx="34">First Half</cx:pt>
          <cx:pt idx="35">First Half</cx:pt>
          <cx:pt idx="36">First Half</cx:pt>
          <cx:pt idx="37">First Half</cx:pt>
          <cx:pt idx="38">First Half</cx:pt>
          <cx:pt idx="39">First Half</cx:pt>
          <cx:pt idx="40">First Half</cx:pt>
          <cx:pt idx="41">First Half</cx:pt>
          <cx:pt idx="42">First Half</cx:pt>
          <cx:pt idx="43">First Half</cx:pt>
          <cx:pt idx="44">First Half</cx:pt>
          <cx:pt idx="45">First Half</cx:pt>
          <cx:pt idx="46">First Half</cx:pt>
          <cx:pt idx="47">First Half</cx:pt>
          <cx:pt idx="48">First Half</cx:pt>
          <cx:pt idx="49">First Half</cx:pt>
          <cx:pt idx="50">First Half</cx:pt>
          <cx:pt idx="51">First Half</cx:pt>
          <cx:pt idx="52">First Half</cx:pt>
          <cx:pt idx="53">First Half</cx:pt>
          <cx:pt idx="54">First Half</cx:pt>
          <cx:pt idx="55">First Half</cx:pt>
          <cx:pt idx="56">First Half</cx:pt>
          <cx:pt idx="57">First Half</cx:pt>
          <cx:pt idx="58">First Half</cx:pt>
          <cx:pt idx="59">First Half</cx:pt>
          <cx:pt idx="60">First Half</cx:pt>
          <cx:pt idx="61">First Half</cx:pt>
          <cx:pt idx="62">First Half</cx:pt>
          <cx:pt idx="63">First Half</cx:pt>
          <cx:pt idx="64">First Half</cx:pt>
          <cx:pt idx="65">Second Half</cx:pt>
          <cx:pt idx="66">Second Half</cx:pt>
          <cx:pt idx="67">Second Half</cx:pt>
          <cx:pt idx="68">Second Half</cx:pt>
          <cx:pt idx="69">Second Half</cx:pt>
          <cx:pt idx="70">Second Half</cx:pt>
          <cx:pt idx="71">Second Half</cx:pt>
          <cx:pt idx="72">Second Half</cx:pt>
          <cx:pt idx="73">Second Half</cx:pt>
          <cx:pt idx="74">Second Half</cx:pt>
          <cx:pt idx="75">Second Half</cx:pt>
          <cx:pt idx="76">Second Half</cx:pt>
          <cx:pt idx="77">Second Half</cx:pt>
          <cx:pt idx="78">Second Half</cx:pt>
          <cx:pt idx="79">Second Half</cx:pt>
          <cx:pt idx="80">Second Half</cx:pt>
          <cx:pt idx="81">Second Half</cx:pt>
          <cx:pt idx="82">Second Half</cx:pt>
          <cx:pt idx="83">Second Half</cx:pt>
          <cx:pt idx="84">Second Half</cx:pt>
          <cx:pt idx="85">Second Half</cx:pt>
          <cx:pt idx="86">Second Half</cx:pt>
          <cx:pt idx="87">Second Half</cx:pt>
          <cx:pt idx="88">Second Half</cx:pt>
          <cx:pt idx="89">Second Half</cx:pt>
          <cx:pt idx="90">Second Half</cx:pt>
          <cx:pt idx="91">Second Half</cx:pt>
          <cx:pt idx="92">Second Half</cx:pt>
          <cx:pt idx="93">Second Half</cx:pt>
          <cx:pt idx="94">Second Half</cx:pt>
          <cx:pt idx="95">Second Half</cx:pt>
          <cx:pt idx="96">Second Half</cx:pt>
          <cx:pt idx="97">Second Half</cx:pt>
          <cx:pt idx="98">Second Half</cx:pt>
          <cx:pt idx="99">Second Half</cx:pt>
          <cx:pt idx="100">Second Half</cx:pt>
          <cx:pt idx="101">Second Half</cx:pt>
          <cx:pt idx="102">Second Half</cx:pt>
          <cx:pt idx="103">Second Half</cx:pt>
          <cx:pt idx="104">Second Half</cx:pt>
          <cx:pt idx="105">Second Half</cx:pt>
          <cx:pt idx="106">Second Half</cx:pt>
          <cx:pt idx="107">Second Half</cx:pt>
          <cx:pt idx="108">Second Half</cx:pt>
          <cx:pt idx="109">Second Half</cx:pt>
          <cx:pt idx="110">Second Half</cx:pt>
          <cx:pt idx="111">Second Half</cx:pt>
          <cx:pt idx="112">Second Half</cx:pt>
          <cx:pt idx="113">Second Half</cx:pt>
          <cx:pt idx="114">Second Half</cx:pt>
          <cx:pt idx="115">Second Half</cx:pt>
          <cx:pt idx="116">Second Half</cx:pt>
          <cx:pt idx="117">Second Half</cx:pt>
          <cx:pt idx="118">Second Half</cx:pt>
          <cx:pt idx="119">Second Half</cx:pt>
          <cx:pt idx="120">Second Half</cx:pt>
          <cx:pt idx="121">Second Half</cx:pt>
          <cx:pt idx="122">Second Half</cx:pt>
          <cx:pt idx="123">Second Half</cx:pt>
          <cx:pt idx="124">Second Half</cx:pt>
          <cx:pt idx="125">Second Half</cx:pt>
          <cx:pt idx="126">Second Half</cx:pt>
          <cx:pt idx="127">Second Half</cx:pt>
          <cx:pt idx="128">Second Half</cx:pt>
          <cx:pt idx="129">Second Half</cx:pt>
        </cx:lvl>
      </cx:strDim>
      <cx:numDim type="val">
        <cx:f>Sheet1!$C$134:$C$263</cx:f>
        <cx:lvl ptCount="130" formatCode="General">
          <cx:pt idx="0">195.41</cx:pt>
          <cx:pt idx="4">195.84999999999999</cx:pt>
          <cx:pt idx="5">214.00999999999999</cx:pt>
          <cx:pt idx="6">199.53</cx:pt>
          <cx:pt idx="7">237.13999999999999</cx:pt>
          <cx:pt idx="8">182.22</cx:pt>
          <cx:pt idx="11">204.84</cx:pt>
          <cx:pt idx="12">175.36000000000001</cx:pt>
          <cx:pt idx="13">201.02000000000001</cx:pt>
          <cx:pt idx="14">201.00999999999999</cx:pt>
          <cx:pt idx="16">181.91</cx:pt>
          <cx:pt idx="22">240.72</cx:pt>
          <cx:pt idx="23">187.34999999999999</cx:pt>
          <cx:pt idx="24">192.66</cx:pt>
          <cx:pt idx="25">187.86000000000001</cx:pt>
          <cx:pt idx="28">194.97</cx:pt>
          <cx:pt idx="31">193.59999999999999</cx:pt>
          <cx:pt idx="34">189.86000000000001</cx:pt>
          <cx:pt idx="39">196.94</cx:pt>
          <cx:pt idx="43">200.94999999999999</cx:pt>
          <cx:pt idx="50">198.25999999999999</cx:pt>
          <cx:pt idx="52">219.47</cx:pt>
          <cx:pt idx="53">241.63999999999999</cx:pt>
          <cx:pt idx="54">185.13</cx:pt>
          <cx:pt idx="55">193.55000000000001</cx:pt>
          <cx:pt idx="57">220.13</cx:pt>
          <cx:pt idx="58">194.13999999999999</cx:pt>
          <cx:pt idx="59">196.66</cx:pt>
          <cx:pt idx="64">215.25999999999999</cx:pt>
          <cx:pt idx="70">188.40000000000001</cx:pt>
          <cx:pt idx="72">189</cx:pt>
          <cx:pt idx="74">197.06999999999999</cx:pt>
          <cx:pt idx="75">187.96000000000001</cx:pt>
          <cx:pt idx="78">184.66999999999999</cx:pt>
          <cx:pt idx="80">192.97999999999999</cx:pt>
          <cx:pt idx="81">192.68000000000001</cx:pt>
          <cx:pt idx="82">195.47</cx:pt>
          <cx:pt idx="84">158.43000000000001</cx:pt>
          <cx:pt idx="87">179.03999999999999</cx:pt>
          <cx:pt idx="93">186.59</cx:pt>
          <cx:pt idx="94">171.81</cx:pt>
          <cx:pt idx="95">195.25</cx:pt>
          <cx:pt idx="96">192.27000000000001</cx:pt>
          <cx:pt idx="97">201.91999999999999</cx:pt>
          <cx:pt idx="99">192.09</cx:pt>
          <cx:pt idx="101">189.69</cx:pt>
          <cx:pt idx="102">202.80000000000001</cx:pt>
          <cx:pt idx="104">178.84</cx:pt>
          <cx:pt idx="105">192.27000000000001</cx:pt>
          <cx:pt idx="106">199.86000000000001</cx:pt>
          <cx:pt idx="108">216.53</cx:pt>
          <cx:pt idx="109">199.52000000000001</cx:pt>
          <cx:pt idx="111">179.88999999999999</cx:pt>
          <cx:pt idx="115">169.81</cx:pt>
          <cx:pt idx="116">207.27000000000001</cx:pt>
          <cx:pt idx="117">200.28</cx:pt>
          <cx:pt idx="119">184.68000000000001</cx:pt>
          <cx:pt idx="120">178.22999999999999</cx:pt>
          <cx:pt idx="121">175.84999999999999</cx:pt>
          <cx:pt idx="123">196.08000000000001</cx:pt>
          <cx:pt idx="125">177.72</cx:pt>
          <cx:pt idx="127">187.38999999999999</cx:pt>
          <cx:pt idx="128">196.12</cx:pt>
          <cx:pt idx="129">188.59999999999999</cx:pt>
        </cx:lvl>
      </cx:numDim>
    </cx:data>
  </cx:chartData>
  <cx:chart>
    <cx:title pos="t" align="ctr" overlay="0">
      <cx:tx>
        <cx:txData>
          <cx:v>Average F0 of F22's T3/T6 production </cx:v>
        </cx:txData>
      </cx:tx>
      <cx:txPr>
        <a:bodyPr spcFirstLastPara="1" vertOverflow="ellipsis" horzOverflow="overflow" wrap="square" lIns="0" tIns="0" rIns="0" bIns="0" anchor="ctr" anchorCtr="1"/>
        <a:lstStyle/>
        <a:p>
          <a:pPr algn="ctr" rtl="0">
            <a:defRPr/>
          </a:pPr>
          <a:r>
            <a:rPr lang="en-GB" sz="1400" b="0" i="0" u="none" strike="noStrike" baseline="0">
              <a:solidFill>
                <a:sysClr val="windowText" lastClr="000000">
                  <a:lumMod val="65000"/>
                  <a:lumOff val="35000"/>
                </a:sysClr>
              </a:solidFill>
              <a:latin typeface="Calibri" panose="020F0502020204030204"/>
            </a:rPr>
            <a:t>Average F0 of F22's T3/T6 production </a:t>
          </a:r>
        </a:p>
      </cx:txPr>
    </cx:title>
    <cx:plotArea>
      <cx:plotAreaRegion>
        <cx:series layoutId="boxWhisker" uniqueId="{A45D263D-D5CE-8C48-8AAA-2B4C65CAA851}">
          <cx:tx>
            <cx:txData>
              <cx:f>Sheet1!$B$133</cx:f>
              <cx:v>T3</cx:v>
            </cx:txData>
          </cx:tx>
          <cx:dataId val="0"/>
          <cx:layoutPr>
            <cx:visibility meanLine="0" meanMarker="0" nonoutliers="0" outliers="0"/>
            <cx:statistics quartileMethod="exclusive"/>
          </cx:layoutPr>
        </cx:series>
        <cx:series layoutId="boxWhisker" uniqueId="{94200AF0-0745-CD46-9A0D-69DEB6A06890}">
          <cx:tx>
            <cx:txData>
              <cx:f>Sheet1!$C$133</cx:f>
              <cx:v>T6</cx:v>
            </cx:txData>
          </cx:tx>
          <cx:dataId val="1"/>
          <cx:layoutPr>
            <cx:visibility meanLine="0" meanMarker="0" nonoutliers="0" outliers="0"/>
            <cx:statistics quartileMethod="exclusive"/>
          </cx:layoutPr>
        </cx:series>
      </cx:plotAreaRegion>
      <cx:axis id="0">
        <cx:catScaling gapWidth="1"/>
        <cx:tickLabels/>
      </cx:axis>
      <cx:axis id="1">
        <cx:valScaling max="270" min="150"/>
        <cx:title>
          <cx:tx>
            <cx:txData>
              <cx:v>Mean F0 (Hz)</cx:v>
            </cx:txData>
          </cx:tx>
          <cx:txPr>
            <a:bodyPr spcFirstLastPara="1" vertOverflow="ellipsis" horzOverflow="overflow" wrap="square" lIns="0" tIns="0" rIns="0" bIns="0" anchor="ctr" anchorCtr="1"/>
            <a:lstStyle/>
            <a:p>
              <a:pPr algn="ctr" rtl="0">
                <a:defRPr/>
              </a:pPr>
              <a:r>
                <a:rPr lang="en-GB" sz="900" b="0" i="0" u="none" strike="noStrike" baseline="0">
                  <a:solidFill>
                    <a:sysClr val="windowText" lastClr="000000">
                      <a:lumMod val="65000"/>
                      <a:lumOff val="35000"/>
                    </a:sysClr>
                  </a:solidFill>
                  <a:latin typeface="Calibri" panose="020F0502020204030204"/>
                </a:rPr>
                <a:t>Mean F0 (Hz)</a:t>
              </a:r>
            </a:p>
          </cx:txPr>
        </cx:title>
        <cx:majorGridlines/>
        <cx:tickLabels/>
      </cx:axis>
    </cx:plotArea>
    <cx:legend pos="r" align="ctr" overlay="0"/>
  </cx:chart>
</cx: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png>
</file>

<file path=ppt/media/image10.png>
</file>

<file path=ppt/media/image11.png>
</file>

<file path=ppt/media/image12.png>
</file>

<file path=ppt/media/image13.png>
</file>

<file path=ppt/media/image14.png>
</file>

<file path=ppt/media/image2.png>
</file>

<file path=ppt/media/image7.jpeg>
</file>

<file path=ppt/media/image8.png>
</file>

<file path=ppt/media/image9.png>
</file>

<file path=ppt/media/media1.wa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77646A-58FA-9D40-9D9D-83B2E51FE78A}" type="datetimeFigureOut">
              <a:rPr lang="en-US" smtClean="0"/>
              <a:t>9/3/23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62F7FF-80E9-EA46-8276-FB972CB01D29}" type="slidenum">
              <a:rPr lang="en-US" smtClean="0"/>
              <a:t>‹#›</a:t>
            </a:fld>
            <a:endParaRPr lang="en-US"/>
          </a:p>
        </p:txBody>
      </p:sp>
    </p:spTree>
    <p:extLst>
      <p:ext uri="{BB962C8B-B14F-4D97-AF65-F5344CB8AC3E}">
        <p14:creationId xmlns:p14="http://schemas.microsoft.com/office/powerpoint/2010/main" val="2807404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Ivan:</a:t>
            </a:r>
          </a:p>
          <a:p>
            <a:r>
              <a:rPr lang="en-US"/>
              <a:t>Our project is named </a:t>
            </a:r>
            <a:r>
              <a:rPr lang="en-US" err="1"/>
              <a:t>adapticon</a:t>
            </a:r>
            <a:r>
              <a:rPr lang="en-US"/>
              <a:t>, and our project is to investigate if we can reverse a tone merger over time through a conversation task </a:t>
            </a:r>
          </a:p>
          <a:p>
            <a:endParaRPr lang="en-US"/>
          </a:p>
          <a:p>
            <a:endParaRPr lang="en-US"/>
          </a:p>
          <a:p>
            <a:endParaRPr lang="en-US"/>
          </a:p>
        </p:txBody>
      </p:sp>
      <p:sp>
        <p:nvSpPr>
          <p:cNvPr id="4" name="Slide Number Placeholder 3"/>
          <p:cNvSpPr>
            <a:spLocks noGrp="1"/>
          </p:cNvSpPr>
          <p:nvPr>
            <p:ph type="sldNum" sz="quarter" idx="5"/>
          </p:nvPr>
        </p:nvSpPr>
        <p:spPr/>
        <p:txBody>
          <a:bodyPr/>
          <a:lstStyle/>
          <a:p>
            <a:fld id="{E162F7FF-80E9-EA46-8276-FB972CB01D29}" type="slidenum">
              <a:rPr lang="en-US" smtClean="0"/>
              <a:t>1</a:t>
            </a:fld>
            <a:endParaRPr lang="en-US"/>
          </a:p>
        </p:txBody>
      </p:sp>
    </p:spTree>
    <p:extLst>
      <p:ext uri="{BB962C8B-B14F-4D97-AF65-F5344CB8AC3E}">
        <p14:creationId xmlns:p14="http://schemas.microsoft.com/office/powerpoint/2010/main" val="14584703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10</a:t>
            </a:fld>
            <a:endParaRPr lang="en-US"/>
          </a:p>
        </p:txBody>
      </p:sp>
    </p:spTree>
    <p:extLst>
      <p:ext uri="{BB962C8B-B14F-4D97-AF65-F5344CB8AC3E}">
        <p14:creationId xmlns:p14="http://schemas.microsoft.com/office/powerpoint/2010/main" val="8877378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11</a:t>
            </a:fld>
            <a:endParaRPr lang="en-US"/>
          </a:p>
        </p:txBody>
      </p:sp>
    </p:spTree>
    <p:extLst>
      <p:ext uri="{BB962C8B-B14F-4D97-AF65-F5344CB8AC3E}">
        <p14:creationId xmlns:p14="http://schemas.microsoft.com/office/powerpoint/2010/main" val="13275123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12</a:t>
            </a:fld>
            <a:endParaRPr lang="en-US"/>
          </a:p>
        </p:txBody>
      </p:sp>
    </p:spTree>
    <p:extLst>
      <p:ext uri="{BB962C8B-B14F-4D97-AF65-F5344CB8AC3E}">
        <p14:creationId xmlns:p14="http://schemas.microsoft.com/office/powerpoint/2010/main" val="282827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Times"/>
                <a:cs typeface="Times"/>
              </a:rPr>
              <a:t>Sam:</a:t>
            </a:r>
            <a:endParaRPr lang="en-US">
              <a:latin typeface="Calibri" panose="020F0502020204030204"/>
              <a:cs typeface="Calibri" panose="020F0502020204030204"/>
            </a:endParaRPr>
          </a:p>
          <a:p>
            <a:r>
              <a:rPr lang="en-US">
                <a:latin typeface="Times"/>
                <a:cs typeface="Times"/>
              </a:rPr>
              <a:t>Of particular relevance to us, Lin et al. (2021) investigated whether speakers will reverse a Cantonese </a:t>
            </a:r>
            <a:r>
              <a:rPr lang="en-US" u="sng">
                <a:latin typeface="Times"/>
                <a:cs typeface="Times"/>
              </a:rPr>
              <a:t>tone-merger</a:t>
            </a:r>
            <a:r>
              <a:rPr lang="en-US">
                <a:latin typeface="Times"/>
                <a:cs typeface="Times"/>
              </a:rPr>
              <a:t>-in-progress through a </a:t>
            </a:r>
            <a:r>
              <a:rPr lang="en-US" u="sng">
                <a:latin typeface="Times"/>
                <a:cs typeface="Times"/>
              </a:rPr>
              <a:t>shadowing task</a:t>
            </a:r>
            <a:r>
              <a:rPr lang="en-US" u="none">
                <a:latin typeface="Times"/>
                <a:cs typeface="Times"/>
              </a:rPr>
              <a:t>, as such…</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13</a:t>
            </a:fld>
            <a:endParaRPr lang="en-US"/>
          </a:p>
        </p:txBody>
      </p:sp>
    </p:spTree>
    <p:extLst>
      <p:ext uri="{BB962C8B-B14F-4D97-AF65-F5344CB8AC3E}">
        <p14:creationId xmlns:p14="http://schemas.microsoft.com/office/powerpoint/2010/main" val="17350049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a:t>
            </a:r>
          </a:p>
        </p:txBody>
      </p:sp>
      <p:sp>
        <p:nvSpPr>
          <p:cNvPr id="4" name="Slide Number Placeholder 3"/>
          <p:cNvSpPr>
            <a:spLocks noGrp="1"/>
          </p:cNvSpPr>
          <p:nvPr>
            <p:ph type="sldNum" sz="quarter" idx="5"/>
          </p:nvPr>
        </p:nvSpPr>
        <p:spPr/>
        <p:txBody>
          <a:bodyPr/>
          <a:lstStyle/>
          <a:p>
            <a:fld id="{E162F7FF-80E9-EA46-8276-FB972CB01D29}" type="slidenum">
              <a:rPr lang="en-US" smtClean="0"/>
              <a:t>14</a:t>
            </a:fld>
            <a:endParaRPr lang="en-US"/>
          </a:p>
        </p:txBody>
      </p:sp>
    </p:spTree>
    <p:extLst>
      <p:ext uri="{BB962C8B-B14F-4D97-AF65-F5344CB8AC3E}">
        <p14:creationId xmlns:p14="http://schemas.microsoft.com/office/powerpoint/2010/main" val="4092681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Ivan</a:t>
            </a:r>
          </a:p>
        </p:txBody>
      </p:sp>
      <p:sp>
        <p:nvSpPr>
          <p:cNvPr id="4" name="Slide Number Placeholder 3"/>
          <p:cNvSpPr>
            <a:spLocks noGrp="1"/>
          </p:cNvSpPr>
          <p:nvPr>
            <p:ph type="sldNum" sz="quarter" idx="5"/>
          </p:nvPr>
        </p:nvSpPr>
        <p:spPr/>
        <p:txBody>
          <a:bodyPr/>
          <a:lstStyle/>
          <a:p>
            <a:fld id="{E162F7FF-80E9-EA46-8276-FB972CB01D29}" type="slidenum">
              <a:rPr lang="en-US" smtClean="0"/>
              <a:t>15</a:t>
            </a:fld>
            <a:endParaRPr lang="en-US"/>
          </a:p>
        </p:txBody>
      </p:sp>
    </p:spTree>
    <p:extLst>
      <p:ext uri="{BB962C8B-B14F-4D97-AF65-F5344CB8AC3E}">
        <p14:creationId xmlns:p14="http://schemas.microsoft.com/office/powerpoint/2010/main" val="2160048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 What is a Cantonese tone-merger?</a:t>
            </a:r>
          </a:p>
        </p:txBody>
      </p:sp>
      <p:sp>
        <p:nvSpPr>
          <p:cNvPr id="4" name="Slide Number Placeholder 3"/>
          <p:cNvSpPr>
            <a:spLocks noGrp="1"/>
          </p:cNvSpPr>
          <p:nvPr>
            <p:ph type="sldNum" sz="quarter" idx="5"/>
          </p:nvPr>
        </p:nvSpPr>
        <p:spPr/>
        <p:txBody>
          <a:bodyPr/>
          <a:lstStyle/>
          <a:p>
            <a:fld id="{E162F7FF-80E9-EA46-8276-FB972CB01D29}" type="slidenum">
              <a:rPr lang="en-US" smtClean="0"/>
              <a:t>16</a:t>
            </a:fld>
            <a:endParaRPr lang="en-US"/>
          </a:p>
        </p:txBody>
      </p:sp>
    </p:spTree>
    <p:extLst>
      <p:ext uri="{BB962C8B-B14F-4D97-AF65-F5344CB8AC3E}">
        <p14:creationId xmlns:p14="http://schemas.microsoft.com/office/powerpoint/2010/main" val="20624292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latin typeface="Times"/>
                <a:cs typeface="Times"/>
              </a:rPr>
              <a:t>Ivan:</a:t>
            </a:r>
          </a:p>
          <a:p>
            <a:r>
              <a:rPr lang="en-CA">
                <a:latin typeface="Times"/>
                <a:cs typeface="Calibri" panose="020F0502020204030204"/>
              </a:rPr>
              <a:t>There are six lexically contrastive tones in Cantonese, and I will produce all of them once now. And some pairs are currently experiencing merging.</a:t>
            </a:r>
            <a:endParaRPr lang="en-CA">
              <a:latin typeface="Calibri" panose="020F0502020204030204"/>
              <a:cs typeface="Calibri" panose="020F0502020204030204"/>
            </a:endParaRPr>
          </a:p>
          <a:p>
            <a:endParaRPr lang="en-CA" sz="1200">
              <a:latin typeface="Times"/>
            </a:endParaRPr>
          </a:p>
          <a:p>
            <a:r>
              <a:rPr lang="en-CA" sz="1200">
                <a:latin typeface="Times"/>
              </a:rPr>
              <a:t>An example of merger, although not in tone, in English would be the merging of perception and production in the cot-caught vowels, so the name Don and Dawn would sound the same to certain dialects of English.</a:t>
            </a:r>
            <a:endParaRPr lang="en-CA" sz="1200">
              <a:latin typeface="Times"/>
              <a:cs typeface="Times"/>
            </a:endParaRPr>
          </a:p>
          <a:p>
            <a:endParaRPr lang="en-CA" sz="1200">
              <a:latin typeface="Times"/>
            </a:endParaRPr>
          </a:p>
          <a:p>
            <a:r>
              <a:rPr lang="en-CA">
                <a:latin typeface="Times"/>
                <a:cs typeface="Times"/>
              </a:rPr>
              <a:t>High-rising</a:t>
            </a:r>
            <a:r>
              <a:rPr lang="en-CA" sz="1200">
                <a:latin typeface="Times"/>
                <a:cs typeface="Times"/>
              </a:rPr>
              <a:t> and low-rising tone (T2/T5) - Full merger on Production and Perception </a:t>
            </a:r>
            <a:endParaRPr lang="en-CA" sz="1200">
              <a:cs typeface="Calibri"/>
            </a:endParaRPr>
          </a:p>
          <a:p>
            <a:r>
              <a:rPr lang="en-CA" sz="1200">
                <a:latin typeface="Times"/>
                <a:cs typeface="Times"/>
              </a:rPr>
              <a:t>Mid-level and low-level tone (T3/T6) - Partial Merger on Production only</a:t>
            </a:r>
            <a:endParaRPr lang="en-CA" sz="1200"/>
          </a:p>
          <a:p>
            <a:r>
              <a:rPr lang="en-CA" sz="1200">
                <a:latin typeface="Times"/>
                <a:cs typeface="Times"/>
              </a:rPr>
              <a:t>Low-falling and low-level tone (T4/T6) - Near Merger on Perception only</a:t>
            </a:r>
          </a:p>
          <a:p>
            <a:endParaRPr lang="en-CA" sz="1200">
              <a:latin typeface="Times"/>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17</a:t>
            </a:fld>
            <a:endParaRPr lang="en-US"/>
          </a:p>
        </p:txBody>
      </p:sp>
    </p:spTree>
    <p:extLst>
      <p:ext uri="{BB962C8B-B14F-4D97-AF65-F5344CB8AC3E}">
        <p14:creationId xmlns:p14="http://schemas.microsoft.com/office/powerpoint/2010/main" val="23834520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CA">
                <a:latin typeface="Times"/>
              </a:rPr>
              <a:t>Ivan:</a:t>
            </a:r>
          </a:p>
          <a:p>
            <a:pPr>
              <a:defRPr/>
            </a:pPr>
            <a:r>
              <a:rPr lang="en-US">
                <a:latin typeface="Times"/>
              </a:rPr>
              <a:t>Once again, this is a chart of the tones produced by an unmerged speaker</a:t>
            </a:r>
            <a:endParaRPr lang="en-CA">
              <a:latin typeface="Times"/>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18</a:t>
            </a:fld>
            <a:endParaRPr lang="en-US"/>
          </a:p>
        </p:txBody>
      </p:sp>
    </p:spTree>
    <p:extLst>
      <p:ext uri="{BB962C8B-B14F-4D97-AF65-F5344CB8AC3E}">
        <p14:creationId xmlns:p14="http://schemas.microsoft.com/office/powerpoint/2010/main" val="22303789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Ivan:</a:t>
            </a:r>
          </a:p>
          <a:p>
            <a:r>
              <a:rPr lang="en-US"/>
              <a:t>And this is a hypothetical chart were a merger have two pairs of tones merged, effectively yielding only 4 contrastive tones.</a:t>
            </a:r>
          </a:p>
        </p:txBody>
      </p:sp>
      <p:sp>
        <p:nvSpPr>
          <p:cNvPr id="4" name="Slide Number Placeholder 3"/>
          <p:cNvSpPr>
            <a:spLocks noGrp="1"/>
          </p:cNvSpPr>
          <p:nvPr>
            <p:ph type="sldNum" sz="quarter" idx="5"/>
          </p:nvPr>
        </p:nvSpPr>
        <p:spPr/>
        <p:txBody>
          <a:bodyPr/>
          <a:lstStyle/>
          <a:p>
            <a:fld id="{E162F7FF-80E9-EA46-8276-FB972CB01D29}" type="slidenum">
              <a:rPr lang="en-US" smtClean="0"/>
              <a:t>19</a:t>
            </a:fld>
            <a:endParaRPr lang="en-US"/>
          </a:p>
        </p:txBody>
      </p:sp>
    </p:spTree>
    <p:extLst>
      <p:ext uri="{BB962C8B-B14F-4D97-AF65-F5344CB8AC3E}">
        <p14:creationId xmlns:p14="http://schemas.microsoft.com/office/powerpoint/2010/main" val="3664378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panose="020F0502020204030204"/>
              </a:rPr>
              <a:t>Ivan</a:t>
            </a:r>
            <a:endParaRPr lang="en-US"/>
          </a:p>
        </p:txBody>
      </p:sp>
      <p:sp>
        <p:nvSpPr>
          <p:cNvPr id="4" name="Slide Number Placeholder 3"/>
          <p:cNvSpPr>
            <a:spLocks noGrp="1"/>
          </p:cNvSpPr>
          <p:nvPr>
            <p:ph type="sldNum" sz="quarter" idx="5"/>
          </p:nvPr>
        </p:nvSpPr>
        <p:spPr/>
        <p:txBody>
          <a:bodyPr/>
          <a:lstStyle/>
          <a:p>
            <a:fld id="{E162F7FF-80E9-EA46-8276-FB972CB01D29}" type="slidenum">
              <a:rPr lang="en-US" smtClean="0"/>
              <a:t>2</a:t>
            </a:fld>
            <a:endParaRPr lang="en-US"/>
          </a:p>
        </p:txBody>
      </p:sp>
    </p:spTree>
    <p:extLst>
      <p:ext uri="{BB962C8B-B14F-4D97-AF65-F5344CB8AC3E}">
        <p14:creationId xmlns:p14="http://schemas.microsoft.com/office/powerpoint/2010/main" val="17994272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Times"/>
                <a:cs typeface="Times"/>
              </a:rPr>
              <a:t>Ivan: Recall, </a:t>
            </a:r>
            <a:r>
              <a:rPr lang="en-US" err="1">
                <a:latin typeface="Times"/>
                <a:cs typeface="Times"/>
              </a:rPr>
              <a:t>prevous</a:t>
            </a:r>
            <a:r>
              <a:rPr lang="en-US">
                <a:latin typeface="Times"/>
                <a:cs typeface="Times"/>
              </a:rPr>
              <a:t> study investigates whether speakers will </a:t>
            </a:r>
            <a:r>
              <a:rPr lang="en-US" u="sng">
                <a:latin typeface="Times"/>
                <a:cs typeface="Times"/>
              </a:rPr>
              <a:t>reverse</a:t>
            </a:r>
            <a:r>
              <a:rPr lang="en-US">
                <a:latin typeface="Times"/>
                <a:cs typeface="Times"/>
              </a:rPr>
              <a:t> a Cantonese </a:t>
            </a:r>
            <a:r>
              <a:rPr lang="en-US" u="sng">
                <a:latin typeface="Times"/>
                <a:cs typeface="Times"/>
              </a:rPr>
              <a:t>tone-merger</a:t>
            </a:r>
            <a:r>
              <a:rPr lang="en-US">
                <a:latin typeface="Times"/>
                <a:cs typeface="Times"/>
              </a:rPr>
              <a:t>-in-progress through a </a:t>
            </a:r>
            <a:r>
              <a:rPr lang="en-US" u="sng">
                <a:latin typeface="Times"/>
                <a:cs typeface="Times"/>
              </a:rPr>
              <a:t>shadowing task</a:t>
            </a:r>
          </a:p>
          <a:p>
            <a:endParaRPr lang="en-US">
              <a:solidFill>
                <a:schemeClr val="accent2"/>
              </a:solidFill>
              <a:latin typeface="Times"/>
              <a:cs typeface="Times"/>
            </a:endParaRPr>
          </a:p>
          <a:p>
            <a:r>
              <a:rPr lang="en-US">
                <a:solidFill>
                  <a:schemeClr val="accent2"/>
                </a:solidFill>
                <a:latin typeface="Times"/>
                <a:cs typeface="Times"/>
              </a:rPr>
              <a:t>T3/T6 minimal pairs for T3/T6 merger investigation</a:t>
            </a:r>
          </a:p>
          <a:p>
            <a:pPr lvl="1"/>
            <a:r>
              <a:rPr lang="en-US">
                <a:solidFill>
                  <a:schemeClr val="accent2"/>
                </a:solidFill>
                <a:latin typeface="Times"/>
                <a:cs typeface="Times"/>
              </a:rPr>
              <a:t>The pair </a:t>
            </a:r>
            <a:r>
              <a:rPr lang="en-US" u="sng">
                <a:solidFill>
                  <a:schemeClr val="accent2"/>
                </a:solidFill>
                <a:latin typeface="Times"/>
                <a:cs typeface="Times"/>
              </a:rPr>
              <a:t>did get unmerged</a:t>
            </a:r>
            <a:r>
              <a:rPr lang="en-US">
                <a:solidFill>
                  <a:schemeClr val="accent2"/>
                </a:solidFill>
                <a:latin typeface="Times"/>
                <a:cs typeface="Times"/>
              </a:rPr>
              <a:t> by </a:t>
            </a:r>
            <a:r>
              <a:rPr lang="en-US" err="1">
                <a:solidFill>
                  <a:schemeClr val="accent2"/>
                </a:solidFill>
                <a:latin typeface="Times"/>
                <a:cs typeface="Times"/>
              </a:rPr>
              <a:t>shadowers</a:t>
            </a:r>
            <a:endParaRPr lang="en-US">
              <a:solidFill>
                <a:schemeClr val="accent2"/>
              </a:solidFill>
              <a:cs typeface="Times"/>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20</a:t>
            </a:fld>
            <a:endParaRPr lang="en-US"/>
          </a:p>
        </p:txBody>
      </p:sp>
    </p:spTree>
    <p:extLst>
      <p:ext uri="{BB962C8B-B14F-4D97-AF65-F5344CB8AC3E}">
        <p14:creationId xmlns:p14="http://schemas.microsoft.com/office/powerpoint/2010/main" val="4958303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Times"/>
                <a:cs typeface="Times"/>
              </a:rPr>
              <a:t>Ivan: </a:t>
            </a:r>
            <a:endParaRPr lang="en-US"/>
          </a:p>
          <a:p>
            <a:r>
              <a:rPr lang="en-US">
                <a:latin typeface="Times"/>
                <a:cs typeface="Times"/>
              </a:rPr>
              <a:t>Previous research on phonetic adaptations had limitations such as:</a:t>
            </a:r>
            <a:endParaRPr lang="en-US"/>
          </a:p>
          <a:p>
            <a:pPr lvl="1"/>
            <a:r>
              <a:rPr lang="en-US">
                <a:latin typeface="Times"/>
                <a:cs typeface="Times"/>
              </a:rPr>
              <a:t>Controlled, less natural tasks (shadowing)</a:t>
            </a:r>
          </a:p>
          <a:p>
            <a:pPr lvl="1"/>
            <a:r>
              <a:rPr lang="en-US">
                <a:latin typeface="Times"/>
                <a:cs typeface="Times"/>
              </a:rPr>
              <a:t>Imbalance power/social dynamics between two interlocutors</a:t>
            </a:r>
          </a:p>
          <a:p>
            <a:pPr lvl="2"/>
            <a:r>
              <a:rPr lang="en-US">
                <a:latin typeface="Times"/>
                <a:cs typeface="Times"/>
              </a:rPr>
              <a:t>Direction giver vs receiver in map task (Pardo, 2006)</a:t>
            </a:r>
          </a:p>
          <a:p>
            <a:pPr lvl="1"/>
            <a:r>
              <a:rPr lang="en-US">
                <a:latin typeface="Times"/>
                <a:cs typeface="Times"/>
              </a:rPr>
              <a:t>Only on T3/T6 pair for tone-merger</a:t>
            </a:r>
          </a:p>
          <a:p>
            <a:endParaRPr lang="en-US"/>
          </a:p>
        </p:txBody>
      </p:sp>
      <p:sp>
        <p:nvSpPr>
          <p:cNvPr id="4" name="Slide Number Placeholder 3"/>
          <p:cNvSpPr>
            <a:spLocks noGrp="1"/>
          </p:cNvSpPr>
          <p:nvPr>
            <p:ph type="sldNum" sz="quarter" idx="5"/>
          </p:nvPr>
        </p:nvSpPr>
        <p:spPr/>
        <p:txBody>
          <a:bodyPr/>
          <a:lstStyle/>
          <a:p>
            <a:fld id="{E162F7FF-80E9-EA46-8276-FB972CB01D29}" type="slidenum">
              <a:rPr lang="en-US" smtClean="0"/>
              <a:t>21</a:t>
            </a:fld>
            <a:endParaRPr lang="en-US"/>
          </a:p>
        </p:txBody>
      </p:sp>
    </p:spTree>
    <p:extLst>
      <p:ext uri="{BB962C8B-B14F-4D97-AF65-F5344CB8AC3E}">
        <p14:creationId xmlns:p14="http://schemas.microsoft.com/office/powerpoint/2010/main" val="10697364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Times"/>
                <a:cs typeface="Times"/>
              </a:rPr>
              <a:t>Ivan: </a:t>
            </a:r>
            <a:endParaRPr lang="en-US"/>
          </a:p>
          <a:p>
            <a:r>
              <a:rPr lang="en-US">
                <a:latin typeface="Times"/>
                <a:cs typeface="Times"/>
              </a:rPr>
              <a:t>Our study aims at investigating:</a:t>
            </a:r>
            <a:endParaRPr lang="en-US"/>
          </a:p>
          <a:p>
            <a:pPr lvl="1"/>
            <a:r>
              <a:rPr lang="en-US">
                <a:latin typeface="Times"/>
                <a:cs typeface="Times"/>
              </a:rPr>
              <a:t>Phonetic adaptation in a </a:t>
            </a:r>
            <a:r>
              <a:rPr lang="en-US" u="sng">
                <a:latin typeface="Times"/>
                <a:cs typeface="Times"/>
              </a:rPr>
              <a:t>more natural setting</a:t>
            </a:r>
          </a:p>
          <a:p>
            <a:pPr lvl="1"/>
            <a:r>
              <a:rPr lang="en-US">
                <a:latin typeface="Times"/>
                <a:cs typeface="Times"/>
              </a:rPr>
              <a:t>Two interlocutors are on </a:t>
            </a:r>
            <a:r>
              <a:rPr lang="en-US" u="sng">
                <a:latin typeface="Times"/>
                <a:cs typeface="Times"/>
              </a:rPr>
              <a:t>equal grounds</a:t>
            </a:r>
          </a:p>
          <a:p>
            <a:pPr lvl="1"/>
            <a:r>
              <a:rPr lang="en-US" u="sng">
                <a:latin typeface="Times"/>
                <a:cs typeface="Times"/>
              </a:rPr>
              <a:t>More pairs of merged/merging tones </a:t>
            </a:r>
            <a:r>
              <a:rPr lang="en-US">
                <a:latin typeface="Times"/>
                <a:cs typeface="Times"/>
              </a:rPr>
              <a:t>in Cantonese</a:t>
            </a:r>
          </a:p>
          <a:p>
            <a:r>
              <a:rPr lang="en-US">
                <a:latin typeface="Times"/>
                <a:cs typeface="Times"/>
              </a:rPr>
              <a:t>Why use tone merger?</a:t>
            </a:r>
          </a:p>
          <a:p>
            <a:pPr lvl="1"/>
            <a:r>
              <a:rPr lang="en-US">
                <a:latin typeface="Times"/>
                <a:cs typeface="Times"/>
              </a:rPr>
              <a:t>Previously studied to help elicit adaptation</a:t>
            </a:r>
          </a:p>
          <a:p>
            <a:pPr lvl="1"/>
            <a:r>
              <a:rPr lang="en-US">
                <a:latin typeface="Times"/>
                <a:cs typeface="Times"/>
              </a:rPr>
              <a:t>No study done on adaptation of tones in natural conversations</a:t>
            </a:r>
          </a:p>
          <a:p>
            <a:pPr lvl="1"/>
            <a:endParaRPr lang="en-US">
              <a:latin typeface="Times"/>
              <a:cs typeface="Times"/>
            </a:endParaRPr>
          </a:p>
          <a:p>
            <a:endParaRPr lang="en-US"/>
          </a:p>
        </p:txBody>
      </p:sp>
      <p:sp>
        <p:nvSpPr>
          <p:cNvPr id="4" name="Slide Number Placeholder 3"/>
          <p:cNvSpPr>
            <a:spLocks noGrp="1"/>
          </p:cNvSpPr>
          <p:nvPr>
            <p:ph type="sldNum" sz="quarter" idx="5"/>
          </p:nvPr>
        </p:nvSpPr>
        <p:spPr/>
        <p:txBody>
          <a:bodyPr/>
          <a:lstStyle/>
          <a:p>
            <a:fld id="{E162F7FF-80E9-EA46-8276-FB972CB01D29}" type="slidenum">
              <a:rPr lang="en-US" smtClean="0"/>
              <a:t>22</a:t>
            </a:fld>
            <a:endParaRPr lang="en-US"/>
          </a:p>
        </p:txBody>
      </p:sp>
    </p:spTree>
    <p:extLst>
      <p:ext uri="{BB962C8B-B14F-4D97-AF65-F5344CB8AC3E}">
        <p14:creationId xmlns:p14="http://schemas.microsoft.com/office/powerpoint/2010/main" val="28573816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Ivan</a:t>
            </a:r>
          </a:p>
        </p:txBody>
      </p:sp>
      <p:sp>
        <p:nvSpPr>
          <p:cNvPr id="4" name="Slide Number Placeholder 3"/>
          <p:cNvSpPr>
            <a:spLocks noGrp="1"/>
          </p:cNvSpPr>
          <p:nvPr>
            <p:ph type="sldNum" sz="quarter" idx="5"/>
          </p:nvPr>
        </p:nvSpPr>
        <p:spPr/>
        <p:txBody>
          <a:bodyPr/>
          <a:lstStyle/>
          <a:p>
            <a:fld id="{E162F7FF-80E9-EA46-8276-FB972CB01D29}" type="slidenum">
              <a:rPr lang="en-US" smtClean="0"/>
              <a:t>23</a:t>
            </a:fld>
            <a:endParaRPr lang="en-US"/>
          </a:p>
        </p:txBody>
      </p:sp>
    </p:spTree>
    <p:extLst>
      <p:ext uri="{BB962C8B-B14F-4D97-AF65-F5344CB8AC3E}">
        <p14:creationId xmlns:p14="http://schemas.microsoft.com/office/powerpoint/2010/main" val="13600075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a:t>
            </a:r>
          </a:p>
        </p:txBody>
      </p:sp>
      <p:sp>
        <p:nvSpPr>
          <p:cNvPr id="4" name="Slide Number Placeholder 3"/>
          <p:cNvSpPr>
            <a:spLocks noGrp="1"/>
          </p:cNvSpPr>
          <p:nvPr>
            <p:ph type="sldNum" sz="quarter" idx="5"/>
          </p:nvPr>
        </p:nvSpPr>
        <p:spPr/>
        <p:txBody>
          <a:bodyPr/>
          <a:lstStyle/>
          <a:p>
            <a:fld id="{E162F7FF-80E9-EA46-8276-FB972CB01D29}" type="slidenum">
              <a:rPr lang="en-US" smtClean="0"/>
              <a:t>24</a:t>
            </a:fld>
            <a:endParaRPr lang="en-US"/>
          </a:p>
        </p:txBody>
      </p:sp>
    </p:spTree>
    <p:extLst>
      <p:ext uri="{BB962C8B-B14F-4D97-AF65-F5344CB8AC3E}">
        <p14:creationId xmlns:p14="http://schemas.microsoft.com/office/powerpoint/2010/main" val="38325808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a:t>
            </a:r>
          </a:p>
          <a:p>
            <a:r>
              <a:rPr lang="en-US">
                <a:cs typeface="Calibri"/>
              </a:rPr>
              <a:t>We also expect pitch range for tones will converge, while tonal distinction will diverge, especially for those who already exhibit a tone merger. In other words, we expect a tone merger reversal</a:t>
            </a:r>
          </a:p>
        </p:txBody>
      </p:sp>
      <p:sp>
        <p:nvSpPr>
          <p:cNvPr id="4" name="Slide Number Placeholder 3"/>
          <p:cNvSpPr>
            <a:spLocks noGrp="1"/>
          </p:cNvSpPr>
          <p:nvPr>
            <p:ph type="sldNum" sz="quarter" idx="5"/>
          </p:nvPr>
        </p:nvSpPr>
        <p:spPr/>
        <p:txBody>
          <a:bodyPr/>
          <a:lstStyle/>
          <a:p>
            <a:fld id="{E162F7FF-80E9-EA46-8276-FB972CB01D29}" type="slidenum">
              <a:rPr lang="en-US" smtClean="0"/>
              <a:t>25</a:t>
            </a:fld>
            <a:endParaRPr lang="en-US"/>
          </a:p>
        </p:txBody>
      </p:sp>
    </p:spTree>
    <p:extLst>
      <p:ext uri="{BB962C8B-B14F-4D97-AF65-F5344CB8AC3E}">
        <p14:creationId xmlns:p14="http://schemas.microsoft.com/office/powerpoint/2010/main" val="16231975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a:t>
            </a:r>
          </a:p>
          <a:p>
            <a:r>
              <a:rPr lang="en-US">
                <a:cs typeface="Calibri"/>
              </a:rPr>
              <a:t>We also expect pitch range for tones will converge, while tonal distinction will diverge, especially for those who already exhibit a tone merger. In other words, we expect a tone merger reversal</a:t>
            </a:r>
          </a:p>
        </p:txBody>
      </p:sp>
      <p:sp>
        <p:nvSpPr>
          <p:cNvPr id="4" name="Slide Number Placeholder 3"/>
          <p:cNvSpPr>
            <a:spLocks noGrp="1"/>
          </p:cNvSpPr>
          <p:nvPr>
            <p:ph type="sldNum" sz="quarter" idx="5"/>
          </p:nvPr>
        </p:nvSpPr>
        <p:spPr/>
        <p:txBody>
          <a:bodyPr/>
          <a:lstStyle/>
          <a:p>
            <a:fld id="{E162F7FF-80E9-EA46-8276-FB972CB01D29}" type="slidenum">
              <a:rPr lang="en-US" smtClean="0"/>
              <a:t>26</a:t>
            </a:fld>
            <a:endParaRPr lang="en-US"/>
          </a:p>
        </p:txBody>
      </p:sp>
    </p:spTree>
    <p:extLst>
      <p:ext uri="{BB962C8B-B14F-4D97-AF65-F5344CB8AC3E}">
        <p14:creationId xmlns:p14="http://schemas.microsoft.com/office/powerpoint/2010/main" val="25849527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Ivan: This is only a portion of an ongoing project by Dr Yue Wang’s Language and Brain lab at SFU</a:t>
            </a:r>
          </a:p>
        </p:txBody>
      </p:sp>
      <p:sp>
        <p:nvSpPr>
          <p:cNvPr id="4" name="Slide Number Placeholder 3"/>
          <p:cNvSpPr>
            <a:spLocks noGrp="1"/>
          </p:cNvSpPr>
          <p:nvPr>
            <p:ph type="sldNum" sz="quarter" idx="5"/>
          </p:nvPr>
        </p:nvSpPr>
        <p:spPr/>
        <p:txBody>
          <a:bodyPr/>
          <a:lstStyle/>
          <a:p>
            <a:fld id="{E162F7FF-80E9-EA46-8276-FB972CB01D29}" type="slidenum">
              <a:rPr lang="en-US" smtClean="0"/>
              <a:t>27</a:t>
            </a:fld>
            <a:endParaRPr lang="en-US"/>
          </a:p>
        </p:txBody>
      </p:sp>
    </p:spTree>
    <p:extLst>
      <p:ext uri="{BB962C8B-B14F-4D97-AF65-F5344CB8AC3E}">
        <p14:creationId xmlns:p14="http://schemas.microsoft.com/office/powerpoint/2010/main" val="1123332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28</a:t>
            </a:fld>
            <a:endParaRPr lang="en-US"/>
          </a:p>
        </p:txBody>
      </p:sp>
    </p:spTree>
    <p:extLst>
      <p:ext uri="{BB962C8B-B14F-4D97-AF65-F5344CB8AC3E}">
        <p14:creationId xmlns:p14="http://schemas.microsoft.com/office/powerpoint/2010/main" val="14476357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 Next, we'll be discussing the details of our task</a:t>
            </a:r>
          </a:p>
        </p:txBody>
      </p:sp>
      <p:sp>
        <p:nvSpPr>
          <p:cNvPr id="4" name="Slide Number Placeholder 3"/>
          <p:cNvSpPr>
            <a:spLocks noGrp="1"/>
          </p:cNvSpPr>
          <p:nvPr>
            <p:ph type="sldNum" sz="quarter" idx="5"/>
          </p:nvPr>
        </p:nvSpPr>
        <p:spPr/>
        <p:txBody>
          <a:bodyPr/>
          <a:lstStyle/>
          <a:p>
            <a:fld id="{E162F7FF-80E9-EA46-8276-FB972CB01D29}" type="slidenum">
              <a:rPr lang="en-US" smtClean="0"/>
              <a:t>29</a:t>
            </a:fld>
            <a:endParaRPr lang="en-US"/>
          </a:p>
        </p:txBody>
      </p:sp>
    </p:spTree>
    <p:extLst>
      <p:ext uri="{BB962C8B-B14F-4D97-AF65-F5344CB8AC3E}">
        <p14:creationId xmlns:p14="http://schemas.microsoft.com/office/powerpoint/2010/main" val="4034606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3</a:t>
            </a:fld>
            <a:endParaRPr lang="en-US"/>
          </a:p>
        </p:txBody>
      </p:sp>
    </p:spTree>
    <p:extLst>
      <p:ext uri="{BB962C8B-B14F-4D97-AF65-F5344CB8AC3E}">
        <p14:creationId xmlns:p14="http://schemas.microsoft.com/office/powerpoint/2010/main" val="20874430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a:t>
            </a:r>
          </a:p>
          <a:p>
            <a:pPr marL="171450" indent="-171450">
              <a:lnSpc>
                <a:spcPct val="90000"/>
              </a:lnSpc>
              <a:spcBef>
                <a:spcPts val="1000"/>
              </a:spcBef>
              <a:buFont typeface="Arial"/>
              <a:buChar char="•"/>
            </a:pPr>
            <a:r>
              <a:rPr lang="en-US"/>
              <a:t>Following procedures of Mok et al. (2013), Fung and Lee (2019), and Soo and Babel (2020).  </a:t>
            </a:r>
          </a:p>
          <a:p>
            <a:pPr marL="628650" lvl="1" indent="-171450">
              <a:lnSpc>
                <a:spcPct val="90000"/>
              </a:lnSpc>
              <a:spcBef>
                <a:spcPts val="500"/>
              </a:spcBef>
              <a:buFont typeface="Arial"/>
              <a:buChar char="•"/>
            </a:pPr>
            <a:r>
              <a:rPr lang="en-US"/>
              <a:t>AX discrimination Task - hearing two sounds, and saying/indicating what it was that you heard</a:t>
            </a:r>
            <a:endParaRPr lang="en-US">
              <a:cs typeface="Calibri" panose="020F0502020204030204"/>
            </a:endParaRPr>
          </a:p>
          <a:p>
            <a:pPr marL="628650" lvl="1" indent="-171450">
              <a:lnSpc>
                <a:spcPct val="90000"/>
              </a:lnSpc>
              <a:spcBef>
                <a:spcPts val="500"/>
              </a:spcBef>
              <a:buFont typeface="Arial"/>
              <a:buChar char="•"/>
            </a:pPr>
            <a:r>
              <a:rPr lang="en-US"/>
              <a:t>Production Task</a:t>
            </a:r>
            <a:endParaRPr lang="en-US">
              <a:cs typeface="Calibri" panose="020F0502020204030204"/>
            </a:endParaRPr>
          </a:p>
          <a:p>
            <a:pPr marL="171450" indent="-171450">
              <a:lnSpc>
                <a:spcPct val="90000"/>
              </a:lnSpc>
              <a:spcBef>
                <a:spcPts val="1000"/>
              </a:spcBef>
              <a:buFont typeface="Arial"/>
              <a:buChar char="•"/>
            </a:pPr>
            <a:r>
              <a:rPr lang="en-US"/>
              <a:t>Pre-task done online</a:t>
            </a:r>
            <a:endParaRPr lang="en-US">
              <a:cs typeface="Calibri" panose="020F0502020204030204"/>
            </a:endParaRPr>
          </a:p>
          <a:p>
            <a:pPr marL="628650" lvl="1" indent="-171450">
              <a:lnSpc>
                <a:spcPct val="90000"/>
              </a:lnSpc>
              <a:spcBef>
                <a:spcPts val="500"/>
              </a:spcBef>
              <a:buFont typeface="Arial"/>
              <a:buChar char="•"/>
            </a:pPr>
            <a:r>
              <a:rPr lang="en-US"/>
              <a:t>Allows for pre-determining merger/non-merger participant pair</a:t>
            </a:r>
            <a:endParaRPr lang="en-US">
              <a:cs typeface="Calibri" panose="020F0502020204030204"/>
            </a:endParaRPr>
          </a:p>
          <a:p>
            <a:pPr marL="628650" lvl="1" indent="-171450">
              <a:lnSpc>
                <a:spcPct val="90000"/>
              </a:lnSpc>
              <a:spcBef>
                <a:spcPts val="500"/>
              </a:spcBef>
              <a:buFont typeface="Arial"/>
              <a:buChar char="•"/>
            </a:pPr>
            <a:r>
              <a:rPr lang="en-US">
                <a:cs typeface="Calibri" panose="020F0502020204030204"/>
              </a:rPr>
              <a:t>Pairing will be done using judges who are native Cantonese speakers with unmerged tones</a:t>
            </a:r>
          </a:p>
        </p:txBody>
      </p:sp>
      <p:sp>
        <p:nvSpPr>
          <p:cNvPr id="4" name="Slide Number Placeholder 3"/>
          <p:cNvSpPr>
            <a:spLocks noGrp="1"/>
          </p:cNvSpPr>
          <p:nvPr>
            <p:ph type="sldNum" sz="quarter" idx="5"/>
          </p:nvPr>
        </p:nvSpPr>
        <p:spPr/>
        <p:txBody>
          <a:bodyPr/>
          <a:lstStyle/>
          <a:p>
            <a:fld id="{E162F7FF-80E9-EA46-8276-FB972CB01D29}" type="slidenum">
              <a:rPr lang="en-US" smtClean="0"/>
              <a:t>30</a:t>
            </a:fld>
            <a:endParaRPr lang="en-US"/>
          </a:p>
        </p:txBody>
      </p:sp>
    </p:spTree>
    <p:extLst>
      <p:ext uri="{BB962C8B-B14F-4D97-AF65-F5344CB8AC3E}">
        <p14:creationId xmlns:p14="http://schemas.microsoft.com/office/powerpoint/2010/main" val="33654676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dirty="0"/>
              <a:t>A total of 18 minimal pairs of Cantonese target words with the same pronunciation except for the tone were produced, yielding 18 words with T3 and another 18 words with T6 respectively. 20 filler words with balanced T3 and T6 tones but no minimal pairs were also produced as distraction items throughout the experiment. All the items used are monosyllabic words, each represented by a traditional Chinese character. </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31</a:t>
            </a:fld>
            <a:endParaRPr lang="en-US"/>
          </a:p>
        </p:txBody>
      </p:sp>
    </p:spTree>
    <p:extLst>
      <p:ext uri="{BB962C8B-B14F-4D97-AF65-F5344CB8AC3E}">
        <p14:creationId xmlns:p14="http://schemas.microsoft.com/office/powerpoint/2010/main" val="35062269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a:t>
            </a:r>
          </a:p>
          <a:p>
            <a:pPr marL="171450" indent="-171450">
              <a:lnSpc>
                <a:spcPct val="90000"/>
              </a:lnSpc>
              <a:spcBef>
                <a:spcPts val="1000"/>
              </a:spcBef>
              <a:buFont typeface="Arial"/>
              <a:buChar char="•"/>
            </a:pPr>
            <a:r>
              <a:rPr lang="en-US"/>
              <a:t>Following procedures of Mok et al. (2013), Fung and Lee (2019), and Soo and Babel (2020).  </a:t>
            </a:r>
          </a:p>
          <a:p>
            <a:pPr marL="628650" lvl="1" indent="-171450">
              <a:lnSpc>
                <a:spcPct val="90000"/>
              </a:lnSpc>
              <a:spcBef>
                <a:spcPts val="500"/>
              </a:spcBef>
              <a:buFont typeface="Arial"/>
              <a:buChar char="•"/>
            </a:pPr>
            <a:r>
              <a:rPr lang="en-US"/>
              <a:t>AX discrimination Task - hearing two sounds, and saying/indicating what it was that you heard</a:t>
            </a:r>
            <a:endParaRPr lang="en-US">
              <a:cs typeface="Calibri" panose="020F0502020204030204"/>
            </a:endParaRPr>
          </a:p>
          <a:p>
            <a:pPr marL="628650" lvl="1" indent="-171450">
              <a:lnSpc>
                <a:spcPct val="90000"/>
              </a:lnSpc>
              <a:spcBef>
                <a:spcPts val="500"/>
              </a:spcBef>
              <a:buFont typeface="Arial"/>
              <a:buChar char="•"/>
            </a:pPr>
            <a:r>
              <a:rPr lang="en-US"/>
              <a:t>Production Task</a:t>
            </a:r>
            <a:endParaRPr lang="en-US">
              <a:cs typeface="Calibri" panose="020F0502020204030204"/>
            </a:endParaRPr>
          </a:p>
          <a:p>
            <a:pPr marL="171450" indent="-171450">
              <a:lnSpc>
                <a:spcPct val="90000"/>
              </a:lnSpc>
              <a:spcBef>
                <a:spcPts val="1000"/>
              </a:spcBef>
              <a:buFont typeface="Arial"/>
              <a:buChar char="•"/>
            </a:pPr>
            <a:r>
              <a:rPr lang="en-US"/>
              <a:t>Pre-task done online</a:t>
            </a:r>
            <a:endParaRPr lang="en-US">
              <a:cs typeface="Calibri" panose="020F0502020204030204"/>
            </a:endParaRPr>
          </a:p>
          <a:p>
            <a:pPr marL="628650" lvl="1" indent="-171450">
              <a:lnSpc>
                <a:spcPct val="90000"/>
              </a:lnSpc>
              <a:spcBef>
                <a:spcPts val="500"/>
              </a:spcBef>
              <a:buFont typeface="Arial"/>
              <a:buChar char="•"/>
            </a:pPr>
            <a:r>
              <a:rPr lang="en-US"/>
              <a:t>Allows for pre-determining merger/non-merger participant pair</a:t>
            </a:r>
            <a:endParaRPr lang="en-US">
              <a:cs typeface="Calibri" panose="020F0502020204030204"/>
            </a:endParaRPr>
          </a:p>
          <a:p>
            <a:pPr marL="628650" lvl="1" indent="-171450">
              <a:lnSpc>
                <a:spcPct val="90000"/>
              </a:lnSpc>
              <a:spcBef>
                <a:spcPts val="500"/>
              </a:spcBef>
              <a:buFont typeface="Arial"/>
              <a:buChar char="•"/>
            </a:pPr>
            <a:r>
              <a:rPr lang="en-US">
                <a:cs typeface="Calibri" panose="020F0502020204030204"/>
              </a:rPr>
              <a:t>Pairing will be done using judges who are native Cantonese speakers with unmerged tones</a:t>
            </a:r>
          </a:p>
        </p:txBody>
      </p:sp>
      <p:sp>
        <p:nvSpPr>
          <p:cNvPr id="4" name="Slide Number Placeholder 3"/>
          <p:cNvSpPr>
            <a:spLocks noGrp="1"/>
          </p:cNvSpPr>
          <p:nvPr>
            <p:ph type="sldNum" sz="quarter" idx="5"/>
          </p:nvPr>
        </p:nvSpPr>
        <p:spPr/>
        <p:txBody>
          <a:bodyPr/>
          <a:lstStyle/>
          <a:p>
            <a:fld id="{E162F7FF-80E9-EA46-8276-FB972CB01D29}" type="slidenum">
              <a:rPr lang="en-US" smtClean="0"/>
              <a:t>32</a:t>
            </a:fld>
            <a:endParaRPr lang="en-US"/>
          </a:p>
        </p:txBody>
      </p:sp>
    </p:spTree>
    <p:extLst>
      <p:ext uri="{BB962C8B-B14F-4D97-AF65-F5344CB8AC3E}">
        <p14:creationId xmlns:p14="http://schemas.microsoft.com/office/powerpoint/2010/main" val="1906775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 We'll be using an escape room video game called Escape </a:t>
            </a:r>
            <a:r>
              <a:rPr lang="en-US" err="1"/>
              <a:t>SImulator</a:t>
            </a:r>
            <a:r>
              <a:rPr lang="en-US"/>
              <a:t>, with puzzle components that we've been calling the numbers room and matching room. </a:t>
            </a:r>
          </a:p>
          <a:p>
            <a:r>
              <a:rPr lang="en-US">
                <a:cs typeface="Calibri"/>
              </a:rPr>
              <a:t>Next slide</a:t>
            </a:r>
            <a:endParaRPr lang="en-US"/>
          </a:p>
          <a:p>
            <a:r>
              <a:rPr lang="en-US"/>
              <a:t>~~Participants work together to escape the rooms, solving puzzles by sharing the information unique to their respective rooms~~</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36</a:t>
            </a:fld>
            <a:endParaRPr lang="en-US"/>
          </a:p>
        </p:txBody>
      </p:sp>
    </p:spTree>
    <p:extLst>
      <p:ext uri="{BB962C8B-B14F-4D97-AF65-F5344CB8AC3E}">
        <p14:creationId xmlns:p14="http://schemas.microsoft.com/office/powerpoint/2010/main" val="25822270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 We'll be using an escape room video game called Escape </a:t>
            </a:r>
            <a:r>
              <a:rPr lang="en-US" err="1"/>
              <a:t>SImulator</a:t>
            </a:r>
            <a:r>
              <a:rPr lang="en-US"/>
              <a:t>, with puzzle components that we've been calling the numbers room and matching room. </a:t>
            </a:r>
          </a:p>
          <a:p>
            <a:r>
              <a:rPr lang="en-US">
                <a:cs typeface="Calibri"/>
              </a:rPr>
              <a:t>Next slide</a:t>
            </a:r>
            <a:endParaRPr lang="en-US"/>
          </a:p>
          <a:p>
            <a:r>
              <a:rPr lang="en-US"/>
              <a:t>~~Participants work together to escape the rooms, solving puzzles by sharing the information unique to their respective rooms~~</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37</a:t>
            </a:fld>
            <a:endParaRPr lang="en-US"/>
          </a:p>
        </p:txBody>
      </p:sp>
    </p:spTree>
    <p:extLst>
      <p:ext uri="{BB962C8B-B14F-4D97-AF65-F5344CB8AC3E}">
        <p14:creationId xmlns:p14="http://schemas.microsoft.com/office/powerpoint/2010/main" val="38054279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 We'll be using an escape room video game called Escape </a:t>
            </a:r>
            <a:r>
              <a:rPr lang="en-US" err="1"/>
              <a:t>SImulator</a:t>
            </a:r>
            <a:r>
              <a:rPr lang="en-US"/>
              <a:t>, with puzzle components that we've been calling the numbers room and matching room. </a:t>
            </a:r>
          </a:p>
          <a:p>
            <a:r>
              <a:rPr lang="en-US">
                <a:cs typeface="Calibri"/>
              </a:rPr>
              <a:t>Next slide</a:t>
            </a:r>
            <a:endParaRPr lang="en-US"/>
          </a:p>
          <a:p>
            <a:r>
              <a:rPr lang="en-US"/>
              <a:t>~~Participants work together to escape the rooms, solving puzzles by sharing the information unique to their respective rooms~~</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38</a:t>
            </a:fld>
            <a:endParaRPr lang="en-US"/>
          </a:p>
        </p:txBody>
      </p:sp>
    </p:spTree>
    <p:extLst>
      <p:ext uri="{BB962C8B-B14F-4D97-AF65-F5344CB8AC3E}">
        <p14:creationId xmlns:p14="http://schemas.microsoft.com/office/powerpoint/2010/main" val="5255829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42</a:t>
            </a:fld>
            <a:endParaRPr lang="en-US"/>
          </a:p>
        </p:txBody>
      </p:sp>
    </p:spTree>
    <p:extLst>
      <p:ext uri="{BB962C8B-B14F-4D97-AF65-F5344CB8AC3E}">
        <p14:creationId xmlns:p14="http://schemas.microsoft.com/office/powerpoint/2010/main" val="16325397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43</a:t>
            </a:fld>
            <a:endParaRPr lang="en-US"/>
          </a:p>
        </p:txBody>
      </p:sp>
    </p:spTree>
    <p:extLst>
      <p:ext uri="{BB962C8B-B14F-4D97-AF65-F5344CB8AC3E}">
        <p14:creationId xmlns:p14="http://schemas.microsoft.com/office/powerpoint/2010/main" val="42905198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44</a:t>
            </a:fld>
            <a:endParaRPr lang="en-US"/>
          </a:p>
        </p:txBody>
      </p:sp>
    </p:spTree>
    <p:extLst>
      <p:ext uri="{BB962C8B-B14F-4D97-AF65-F5344CB8AC3E}">
        <p14:creationId xmlns:p14="http://schemas.microsoft.com/office/powerpoint/2010/main" val="27442568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45</a:t>
            </a:fld>
            <a:endParaRPr lang="en-US"/>
          </a:p>
        </p:txBody>
      </p:sp>
    </p:spTree>
    <p:extLst>
      <p:ext uri="{BB962C8B-B14F-4D97-AF65-F5344CB8AC3E}">
        <p14:creationId xmlns:p14="http://schemas.microsoft.com/office/powerpoint/2010/main" val="3411410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4</a:t>
            </a:fld>
            <a:endParaRPr lang="en-US"/>
          </a:p>
        </p:txBody>
      </p:sp>
    </p:spTree>
    <p:extLst>
      <p:ext uri="{BB962C8B-B14F-4D97-AF65-F5344CB8AC3E}">
        <p14:creationId xmlns:p14="http://schemas.microsoft.com/office/powerpoint/2010/main" val="16896649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46</a:t>
            </a:fld>
            <a:endParaRPr lang="en-US"/>
          </a:p>
        </p:txBody>
      </p:sp>
    </p:spTree>
    <p:extLst>
      <p:ext uri="{BB962C8B-B14F-4D97-AF65-F5344CB8AC3E}">
        <p14:creationId xmlns:p14="http://schemas.microsoft.com/office/powerpoint/2010/main" val="24619957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47</a:t>
            </a:fld>
            <a:endParaRPr lang="en-US"/>
          </a:p>
        </p:txBody>
      </p:sp>
    </p:spTree>
    <p:extLst>
      <p:ext uri="{BB962C8B-B14F-4D97-AF65-F5344CB8AC3E}">
        <p14:creationId xmlns:p14="http://schemas.microsoft.com/office/powerpoint/2010/main" val="353146231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48</a:t>
            </a:fld>
            <a:endParaRPr lang="en-US"/>
          </a:p>
        </p:txBody>
      </p:sp>
    </p:spTree>
    <p:extLst>
      <p:ext uri="{BB962C8B-B14F-4D97-AF65-F5344CB8AC3E}">
        <p14:creationId xmlns:p14="http://schemas.microsoft.com/office/powerpoint/2010/main" val="25000581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49</a:t>
            </a:fld>
            <a:endParaRPr lang="en-US"/>
          </a:p>
        </p:txBody>
      </p:sp>
    </p:spTree>
    <p:extLst>
      <p:ext uri="{BB962C8B-B14F-4D97-AF65-F5344CB8AC3E}">
        <p14:creationId xmlns:p14="http://schemas.microsoft.com/office/powerpoint/2010/main" val="32783425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50</a:t>
            </a:fld>
            <a:endParaRPr lang="en-US"/>
          </a:p>
        </p:txBody>
      </p:sp>
    </p:spTree>
    <p:extLst>
      <p:ext uri="{BB962C8B-B14F-4D97-AF65-F5344CB8AC3E}">
        <p14:creationId xmlns:p14="http://schemas.microsoft.com/office/powerpoint/2010/main" val="3306401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51</a:t>
            </a:fld>
            <a:endParaRPr lang="en-US"/>
          </a:p>
        </p:txBody>
      </p:sp>
    </p:spTree>
    <p:extLst>
      <p:ext uri="{BB962C8B-B14F-4D97-AF65-F5344CB8AC3E}">
        <p14:creationId xmlns:p14="http://schemas.microsoft.com/office/powerpoint/2010/main" val="42079251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US">
                <a:cs typeface="Calibri" panose="020F0502020204030204"/>
              </a:rPr>
              <a:t>Sam: in this task, </a:t>
            </a:r>
            <a:r>
              <a:rPr lang="en-US" err="1">
                <a:cs typeface="Calibri" panose="020F0502020204030204"/>
              </a:rPr>
              <a:t>paticipants</a:t>
            </a:r>
            <a:r>
              <a:rPr lang="en-US">
                <a:cs typeface="Calibri" panose="020F0502020204030204"/>
              </a:rPr>
              <a:t> will be in separate rooms that have unique information. They'll only be able to solve the puzzles by collaborating. Adaptations will be elicited through merger nonmerger interactions, and through the reversibility of a tone merger</a:t>
            </a:r>
          </a:p>
          <a:p>
            <a:pPr>
              <a:lnSpc>
                <a:spcPct val="90000"/>
              </a:lnSpc>
              <a:spcBef>
                <a:spcPts val="1000"/>
              </a:spcBef>
            </a:pPr>
            <a:endParaRPr lang="en-US">
              <a:cs typeface="Calibri" panose="020F0502020204030204"/>
            </a:endParaRPr>
          </a:p>
          <a:p>
            <a:pPr>
              <a:lnSpc>
                <a:spcPct val="90000"/>
              </a:lnSpc>
              <a:spcBef>
                <a:spcPts val="1000"/>
              </a:spcBef>
            </a:pPr>
            <a:endParaRPr lang="en-US">
              <a:cs typeface="Calibri" panose="020F0502020204030204"/>
            </a:endParaRPr>
          </a:p>
          <a:p>
            <a:pPr marL="285750" indent="-285750">
              <a:lnSpc>
                <a:spcPct val="90000"/>
              </a:lnSpc>
              <a:spcBef>
                <a:spcPts val="1000"/>
              </a:spcBef>
              <a:buFont typeface="Arial"/>
              <a:buChar char="•"/>
            </a:pPr>
            <a:r>
              <a:rPr lang="en-US"/>
              <a:t>Description of the tasks</a:t>
            </a:r>
            <a:endParaRPr lang="en-US">
              <a:cs typeface="Calibri" panose="020F0502020204030204"/>
            </a:endParaRPr>
          </a:p>
          <a:p>
            <a:pPr lvl="1">
              <a:lnSpc>
                <a:spcPct val="90000"/>
              </a:lnSpc>
              <a:spcBef>
                <a:spcPts val="500"/>
              </a:spcBef>
              <a:buFont typeface="Arial"/>
              <a:buChar char="•"/>
            </a:pPr>
            <a:r>
              <a:rPr lang="en-US"/>
              <a:t>Place participants in separate rooms inside video game.</a:t>
            </a:r>
            <a:endParaRPr lang="en-US">
              <a:cs typeface="Calibri"/>
            </a:endParaRPr>
          </a:p>
          <a:p>
            <a:pPr lvl="1">
              <a:lnSpc>
                <a:spcPct val="90000"/>
              </a:lnSpc>
              <a:spcBef>
                <a:spcPts val="500"/>
              </a:spcBef>
              <a:buFont typeface="Arial"/>
              <a:buChar char="•"/>
            </a:pPr>
            <a:r>
              <a:rPr lang="en-US"/>
              <a:t>Each of the two rooms have objects or information that are unique to that room specifically.</a:t>
            </a:r>
            <a:endParaRPr lang="en-US">
              <a:cs typeface="Calibri"/>
            </a:endParaRPr>
          </a:p>
          <a:p>
            <a:pPr lvl="1">
              <a:lnSpc>
                <a:spcPct val="90000"/>
              </a:lnSpc>
              <a:spcBef>
                <a:spcPts val="500"/>
              </a:spcBef>
              <a:buFont typeface="Arial"/>
              <a:buChar char="•"/>
            </a:pPr>
            <a:r>
              <a:rPr lang="en-US"/>
              <a:t>Participants escape their rooms by sharing information and solving the puzzle presented to them. In this way, only through collaboration will the puzzle be solved.</a:t>
            </a:r>
            <a:endParaRPr lang="en-US">
              <a:cs typeface="Calibri"/>
            </a:endParaRPr>
          </a:p>
          <a:p>
            <a:pPr marL="285750" indent="-285750">
              <a:lnSpc>
                <a:spcPct val="90000"/>
              </a:lnSpc>
              <a:spcBef>
                <a:spcPts val="1000"/>
              </a:spcBef>
              <a:buFont typeface="Arial"/>
              <a:buChar char="•"/>
            </a:pPr>
            <a:r>
              <a:rPr lang="en-US" u="sng"/>
              <a:t>Adaptation</a:t>
            </a:r>
            <a:r>
              <a:rPr lang="en-US"/>
              <a:t> will be elicited/promoted through:</a:t>
            </a:r>
            <a:endParaRPr lang="en-US">
              <a:cs typeface="Calibri"/>
            </a:endParaRPr>
          </a:p>
          <a:p>
            <a:pPr lvl="1">
              <a:lnSpc>
                <a:spcPct val="90000"/>
              </a:lnSpc>
              <a:spcBef>
                <a:spcPts val="500"/>
              </a:spcBef>
              <a:buFont typeface="Arial"/>
              <a:buChar char="•"/>
            </a:pPr>
            <a:r>
              <a:rPr lang="en-US"/>
              <a:t>Nature of Tone-Mergers in Cantonese</a:t>
            </a:r>
            <a:endParaRPr lang="en-US">
              <a:cs typeface="Calibri"/>
            </a:endParaRPr>
          </a:p>
          <a:p>
            <a:pPr lvl="2">
              <a:lnSpc>
                <a:spcPct val="90000"/>
              </a:lnSpc>
              <a:spcBef>
                <a:spcPts val="500"/>
              </a:spcBef>
              <a:buFont typeface="Arial"/>
              <a:buChar char="•"/>
            </a:pPr>
            <a:r>
              <a:rPr lang="en-US"/>
              <a:t>Merger vs non-merger interactions</a:t>
            </a:r>
            <a:endParaRPr lang="en-US">
              <a:cs typeface="Calibri"/>
            </a:endParaRPr>
          </a:p>
          <a:p>
            <a:pPr lvl="2">
              <a:lnSpc>
                <a:spcPct val="90000"/>
              </a:lnSpc>
              <a:spcBef>
                <a:spcPts val="500"/>
              </a:spcBef>
              <a:buFont typeface="Arial"/>
              <a:buChar char="•"/>
            </a:pPr>
            <a:r>
              <a:rPr lang="en-US" u="sng"/>
              <a:t>Reversibility</a:t>
            </a:r>
            <a:r>
              <a:rPr lang="en-US"/>
              <a:t> of a tone-merger as demonstrated by Lin et al previously</a:t>
            </a:r>
            <a:endParaRPr lang="en-US">
              <a:cs typeface="Calibri"/>
            </a:endParaRPr>
          </a:p>
          <a:p>
            <a:pPr lvl="1">
              <a:lnSpc>
                <a:spcPct val="90000"/>
              </a:lnSpc>
              <a:spcBef>
                <a:spcPts val="500"/>
              </a:spcBef>
              <a:buFont typeface="Arial"/>
              <a:buChar char="•"/>
            </a:pPr>
            <a:r>
              <a:rPr lang="en-US"/>
              <a:t>The ability to see interlocutor by having screen-off time.</a:t>
            </a:r>
            <a:endParaRPr lang="en-US">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52</a:t>
            </a:fld>
            <a:endParaRPr lang="en-US"/>
          </a:p>
        </p:txBody>
      </p:sp>
    </p:spTree>
    <p:extLst>
      <p:ext uri="{BB962C8B-B14F-4D97-AF65-F5344CB8AC3E}">
        <p14:creationId xmlns:p14="http://schemas.microsoft.com/office/powerpoint/2010/main" val="272539971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atin typeface="Calibri"/>
                <a:cs typeface="Calibri"/>
              </a:rPr>
              <a:t>Ivan</a:t>
            </a:r>
          </a:p>
          <a:p>
            <a:r>
              <a:rPr lang="en-GB" sz="1200">
                <a:latin typeface="Calibri"/>
                <a:cs typeface="Calibri"/>
              </a:rPr>
              <a:t>The two participants will have to figure out that:</a:t>
            </a:r>
            <a:endParaRPr lang="en-GB">
              <a:cs typeface="Calibri"/>
            </a:endParaRPr>
          </a:p>
          <a:p>
            <a:pPr marL="342900" indent="-342900">
              <a:buFont typeface="Arial" pitchFamily="2" charset="2"/>
              <a:buChar char="•"/>
            </a:pPr>
            <a:r>
              <a:rPr lang="en-GB" sz="1200">
                <a:latin typeface="Calibri"/>
                <a:cs typeface="Calibri"/>
              </a:rPr>
              <a:t>Each body part in Room B is represented by the number in Room A</a:t>
            </a:r>
            <a:endParaRPr lang="en-GB">
              <a:latin typeface="Calibri"/>
              <a:cs typeface="Calibri"/>
            </a:endParaRPr>
          </a:p>
          <a:p>
            <a:pPr marL="342900" indent="-342900">
              <a:buFont typeface="Arial" pitchFamily="2" charset="2"/>
              <a:buChar char="•"/>
            </a:pPr>
            <a:r>
              <a:rPr lang="en-GB" sz="1200">
                <a:latin typeface="Calibri"/>
                <a:cs typeface="Calibri"/>
              </a:rPr>
              <a:t>The sequence at the centre of Room A is the combination to the lock in Room B</a:t>
            </a:r>
            <a:endParaRPr lang="en-GB">
              <a:latin typeface="Calibri"/>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53</a:t>
            </a:fld>
            <a:endParaRPr lang="en-US"/>
          </a:p>
        </p:txBody>
      </p:sp>
    </p:spTree>
    <p:extLst>
      <p:ext uri="{BB962C8B-B14F-4D97-AF65-F5344CB8AC3E}">
        <p14:creationId xmlns:p14="http://schemas.microsoft.com/office/powerpoint/2010/main" val="227557154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atin typeface="Calibri"/>
                <a:cs typeface="Calibri"/>
              </a:rPr>
              <a:t>Ivan</a:t>
            </a:r>
          </a:p>
          <a:p>
            <a:r>
              <a:rPr lang="en-GB" sz="1200">
                <a:latin typeface="Calibri"/>
                <a:cs typeface="Calibri"/>
              </a:rPr>
              <a:t>The two participants will have to figure out that:</a:t>
            </a:r>
            <a:endParaRPr lang="en-GB">
              <a:cs typeface="Calibri"/>
            </a:endParaRPr>
          </a:p>
          <a:p>
            <a:pPr marL="342900" indent="-342900">
              <a:buFont typeface="Arial" pitchFamily="2" charset="2"/>
              <a:buChar char="•"/>
            </a:pPr>
            <a:r>
              <a:rPr lang="en-GB" sz="1200">
                <a:latin typeface="Calibri"/>
                <a:cs typeface="Calibri"/>
              </a:rPr>
              <a:t>Each body part in Room B is represented by the number in Room A</a:t>
            </a:r>
            <a:endParaRPr lang="en-GB">
              <a:latin typeface="Calibri"/>
              <a:cs typeface="Calibri"/>
            </a:endParaRPr>
          </a:p>
          <a:p>
            <a:pPr marL="342900" indent="-342900">
              <a:buFont typeface="Arial" pitchFamily="2" charset="2"/>
              <a:buChar char="•"/>
            </a:pPr>
            <a:r>
              <a:rPr lang="en-GB" sz="1200">
                <a:latin typeface="Calibri"/>
                <a:cs typeface="Calibri"/>
              </a:rPr>
              <a:t>The sequence at the centre of Room A is the combination to the lock in Room B</a:t>
            </a:r>
            <a:endParaRPr lang="en-GB">
              <a:latin typeface="Calibri"/>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55</a:t>
            </a:fld>
            <a:endParaRPr lang="en-US"/>
          </a:p>
        </p:txBody>
      </p:sp>
    </p:spTree>
    <p:extLst>
      <p:ext uri="{BB962C8B-B14F-4D97-AF65-F5344CB8AC3E}">
        <p14:creationId xmlns:p14="http://schemas.microsoft.com/office/powerpoint/2010/main" val="66009608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atin typeface="Calibri"/>
                <a:cs typeface="Calibri"/>
              </a:rPr>
              <a:t>Ivan</a:t>
            </a:r>
          </a:p>
          <a:p>
            <a:r>
              <a:rPr lang="en-GB" sz="1200">
                <a:latin typeface="Calibri"/>
                <a:cs typeface="Calibri"/>
              </a:rPr>
              <a:t>The two participants will have to figure out that:</a:t>
            </a:r>
            <a:endParaRPr lang="en-GB">
              <a:cs typeface="Calibri"/>
            </a:endParaRPr>
          </a:p>
          <a:p>
            <a:pPr marL="342900" indent="-342900">
              <a:buFont typeface="Arial" pitchFamily="2" charset="2"/>
              <a:buChar char="•"/>
            </a:pPr>
            <a:r>
              <a:rPr lang="en-GB" sz="1200">
                <a:latin typeface="Calibri"/>
                <a:cs typeface="Calibri"/>
              </a:rPr>
              <a:t>Each body part in Room B is represented by the number in Room A</a:t>
            </a:r>
            <a:endParaRPr lang="en-GB">
              <a:latin typeface="Calibri"/>
              <a:cs typeface="Calibri"/>
            </a:endParaRPr>
          </a:p>
          <a:p>
            <a:pPr marL="342900" indent="-342900">
              <a:buFont typeface="Arial" pitchFamily="2" charset="2"/>
              <a:buChar char="•"/>
            </a:pPr>
            <a:r>
              <a:rPr lang="en-GB" sz="1200">
                <a:latin typeface="Calibri"/>
                <a:cs typeface="Calibri"/>
              </a:rPr>
              <a:t>The sequence at the centre of Room A is the combination to the lock in Room B</a:t>
            </a:r>
            <a:endParaRPr lang="en-GB">
              <a:latin typeface="Calibri"/>
              <a:cs typeface="Calibri"/>
            </a:endParaRPr>
          </a:p>
        </p:txBody>
      </p:sp>
      <p:sp>
        <p:nvSpPr>
          <p:cNvPr id="4" name="Slide Number Placeholder 3"/>
          <p:cNvSpPr>
            <a:spLocks noGrp="1"/>
          </p:cNvSpPr>
          <p:nvPr>
            <p:ph type="sldNum" sz="quarter" idx="5"/>
          </p:nvPr>
        </p:nvSpPr>
        <p:spPr/>
        <p:txBody>
          <a:bodyPr/>
          <a:lstStyle/>
          <a:p>
            <a:fld id="{E162F7FF-80E9-EA46-8276-FB972CB01D29}" type="slidenum">
              <a:rPr lang="en-US" smtClean="0"/>
              <a:t>56</a:t>
            </a:fld>
            <a:endParaRPr lang="en-US"/>
          </a:p>
        </p:txBody>
      </p:sp>
    </p:spTree>
    <p:extLst>
      <p:ext uri="{BB962C8B-B14F-4D97-AF65-F5344CB8AC3E}">
        <p14:creationId xmlns:p14="http://schemas.microsoft.com/office/powerpoint/2010/main" val="2237219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5</a:t>
            </a:fld>
            <a:endParaRPr lang="en-US"/>
          </a:p>
        </p:txBody>
      </p:sp>
    </p:spTree>
    <p:extLst>
      <p:ext uri="{BB962C8B-B14F-4D97-AF65-F5344CB8AC3E}">
        <p14:creationId xmlns:p14="http://schemas.microsoft.com/office/powerpoint/2010/main" val="92004831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Ivan: The word arm and hand + nose can be produced as the same by a merger.</a:t>
            </a:r>
          </a:p>
        </p:txBody>
      </p:sp>
      <p:sp>
        <p:nvSpPr>
          <p:cNvPr id="4" name="Slide Number Placeholder 3"/>
          <p:cNvSpPr>
            <a:spLocks noGrp="1"/>
          </p:cNvSpPr>
          <p:nvPr>
            <p:ph type="sldNum" sz="quarter" idx="5"/>
          </p:nvPr>
        </p:nvSpPr>
        <p:spPr/>
        <p:txBody>
          <a:bodyPr/>
          <a:lstStyle/>
          <a:p>
            <a:fld id="{E162F7FF-80E9-EA46-8276-FB972CB01D29}" type="slidenum">
              <a:rPr lang="en-US" smtClean="0"/>
              <a:t>60</a:t>
            </a:fld>
            <a:endParaRPr lang="en-US"/>
          </a:p>
        </p:txBody>
      </p:sp>
    </p:spTree>
    <p:extLst>
      <p:ext uri="{BB962C8B-B14F-4D97-AF65-F5344CB8AC3E}">
        <p14:creationId xmlns:p14="http://schemas.microsoft.com/office/powerpoint/2010/main" val="30533464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Ivan: </a:t>
            </a:r>
            <a:r>
              <a:rPr lang="en-US">
                <a:cs typeface="Calibri"/>
              </a:rPr>
              <a:t>Before playing the video, point out what the example merger is!</a:t>
            </a:r>
            <a:endParaRPr lang="en-US"/>
          </a:p>
        </p:txBody>
      </p:sp>
      <p:sp>
        <p:nvSpPr>
          <p:cNvPr id="4" name="Slide Number Placeholder 3"/>
          <p:cNvSpPr>
            <a:spLocks noGrp="1"/>
          </p:cNvSpPr>
          <p:nvPr>
            <p:ph type="sldNum" sz="quarter" idx="5"/>
          </p:nvPr>
        </p:nvSpPr>
        <p:spPr/>
        <p:txBody>
          <a:bodyPr/>
          <a:lstStyle/>
          <a:p>
            <a:fld id="{E162F7FF-80E9-EA46-8276-FB972CB01D29}" type="slidenum">
              <a:rPr lang="en-US" smtClean="0"/>
              <a:t>61</a:t>
            </a:fld>
            <a:endParaRPr lang="en-US"/>
          </a:p>
        </p:txBody>
      </p:sp>
    </p:spTree>
    <p:extLst>
      <p:ext uri="{BB962C8B-B14F-4D97-AF65-F5344CB8AC3E}">
        <p14:creationId xmlns:p14="http://schemas.microsoft.com/office/powerpoint/2010/main" val="50348243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 Here in the matching room, participants must match the portrait sequence, such that wherever Person A puts the light, Person B must match.</a:t>
            </a:r>
          </a:p>
        </p:txBody>
      </p:sp>
      <p:sp>
        <p:nvSpPr>
          <p:cNvPr id="4" name="Slide Number Placeholder 3"/>
          <p:cNvSpPr>
            <a:spLocks noGrp="1"/>
          </p:cNvSpPr>
          <p:nvPr>
            <p:ph type="sldNum" sz="quarter" idx="5"/>
          </p:nvPr>
        </p:nvSpPr>
        <p:spPr/>
        <p:txBody>
          <a:bodyPr/>
          <a:lstStyle/>
          <a:p>
            <a:fld id="{E162F7FF-80E9-EA46-8276-FB972CB01D29}" type="slidenum">
              <a:rPr lang="en-US" smtClean="0"/>
              <a:t>62</a:t>
            </a:fld>
            <a:endParaRPr lang="en-US"/>
          </a:p>
        </p:txBody>
      </p:sp>
    </p:spTree>
    <p:extLst>
      <p:ext uri="{BB962C8B-B14F-4D97-AF65-F5344CB8AC3E}">
        <p14:creationId xmlns:p14="http://schemas.microsoft.com/office/powerpoint/2010/main" val="4309143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 Here, you can see the images a little bit better. Here, basically the bottom two rows are in common, and they have to figure that out</a:t>
            </a:r>
          </a:p>
        </p:txBody>
      </p:sp>
      <p:sp>
        <p:nvSpPr>
          <p:cNvPr id="4" name="Slide Number Placeholder 3"/>
          <p:cNvSpPr>
            <a:spLocks noGrp="1"/>
          </p:cNvSpPr>
          <p:nvPr>
            <p:ph type="sldNum" sz="quarter" idx="5"/>
          </p:nvPr>
        </p:nvSpPr>
        <p:spPr/>
        <p:txBody>
          <a:bodyPr/>
          <a:lstStyle/>
          <a:p>
            <a:fld id="{E162F7FF-80E9-EA46-8276-FB972CB01D29}" type="slidenum">
              <a:rPr lang="en-US" smtClean="0"/>
              <a:t>65</a:t>
            </a:fld>
            <a:endParaRPr lang="en-US"/>
          </a:p>
        </p:txBody>
      </p:sp>
    </p:spTree>
    <p:extLst>
      <p:ext uri="{BB962C8B-B14F-4D97-AF65-F5344CB8AC3E}">
        <p14:creationId xmlns:p14="http://schemas.microsoft.com/office/powerpoint/2010/main" val="325151192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a:t>
            </a:r>
          </a:p>
        </p:txBody>
      </p:sp>
      <p:sp>
        <p:nvSpPr>
          <p:cNvPr id="4" name="Slide Number Placeholder 3"/>
          <p:cNvSpPr>
            <a:spLocks noGrp="1"/>
          </p:cNvSpPr>
          <p:nvPr>
            <p:ph type="sldNum" sz="quarter" idx="5"/>
          </p:nvPr>
        </p:nvSpPr>
        <p:spPr/>
        <p:txBody>
          <a:bodyPr/>
          <a:lstStyle/>
          <a:p>
            <a:fld id="{E162F7FF-80E9-EA46-8276-FB972CB01D29}" type="slidenum">
              <a:rPr lang="en-US" smtClean="0"/>
              <a:t>66</a:t>
            </a:fld>
            <a:endParaRPr lang="en-US"/>
          </a:p>
        </p:txBody>
      </p:sp>
    </p:spTree>
    <p:extLst>
      <p:ext uri="{BB962C8B-B14F-4D97-AF65-F5344CB8AC3E}">
        <p14:creationId xmlns:p14="http://schemas.microsoft.com/office/powerpoint/2010/main" val="134325396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Before playing the video, point out the merging example!</a:t>
            </a:r>
          </a:p>
        </p:txBody>
      </p:sp>
      <p:sp>
        <p:nvSpPr>
          <p:cNvPr id="4" name="Slide Number Placeholder 3"/>
          <p:cNvSpPr>
            <a:spLocks noGrp="1"/>
          </p:cNvSpPr>
          <p:nvPr>
            <p:ph type="sldNum" sz="quarter" idx="5"/>
          </p:nvPr>
        </p:nvSpPr>
        <p:spPr/>
        <p:txBody>
          <a:bodyPr/>
          <a:lstStyle/>
          <a:p>
            <a:fld id="{E162F7FF-80E9-EA46-8276-FB972CB01D29}" type="slidenum">
              <a:rPr lang="en-US" smtClean="0"/>
              <a:t>70</a:t>
            </a:fld>
            <a:endParaRPr lang="en-US"/>
          </a:p>
        </p:txBody>
      </p:sp>
    </p:spTree>
    <p:extLst>
      <p:ext uri="{BB962C8B-B14F-4D97-AF65-F5344CB8AC3E}">
        <p14:creationId xmlns:p14="http://schemas.microsoft.com/office/powerpoint/2010/main" val="405077713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Ivan: </a:t>
            </a:r>
            <a:r>
              <a:rPr lang="en-US">
                <a:cs typeface="Calibri"/>
              </a:rPr>
              <a:t>Before playing the video, point out the merging example!</a:t>
            </a:r>
            <a:endParaRPr lang="en-US"/>
          </a:p>
        </p:txBody>
      </p:sp>
      <p:sp>
        <p:nvSpPr>
          <p:cNvPr id="4" name="Slide Number Placeholder 3"/>
          <p:cNvSpPr>
            <a:spLocks noGrp="1"/>
          </p:cNvSpPr>
          <p:nvPr>
            <p:ph type="sldNum" sz="quarter" idx="5"/>
          </p:nvPr>
        </p:nvSpPr>
        <p:spPr/>
        <p:txBody>
          <a:bodyPr/>
          <a:lstStyle/>
          <a:p>
            <a:fld id="{E162F7FF-80E9-EA46-8276-FB972CB01D29}" type="slidenum">
              <a:rPr lang="en-US" smtClean="0"/>
              <a:t>71</a:t>
            </a:fld>
            <a:endParaRPr lang="en-US"/>
          </a:p>
        </p:txBody>
      </p:sp>
    </p:spTree>
    <p:extLst>
      <p:ext uri="{BB962C8B-B14F-4D97-AF65-F5344CB8AC3E}">
        <p14:creationId xmlns:p14="http://schemas.microsoft.com/office/powerpoint/2010/main" val="66740718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Ivan: </a:t>
            </a:r>
            <a:r>
              <a:rPr lang="en-US">
                <a:cs typeface="Calibri"/>
              </a:rPr>
              <a:t>Before playing the video, point out the merging example!</a:t>
            </a:r>
            <a:endParaRPr lang="en-US"/>
          </a:p>
        </p:txBody>
      </p:sp>
      <p:sp>
        <p:nvSpPr>
          <p:cNvPr id="4" name="Slide Number Placeholder 3"/>
          <p:cNvSpPr>
            <a:spLocks noGrp="1"/>
          </p:cNvSpPr>
          <p:nvPr>
            <p:ph type="sldNum" sz="quarter" idx="5"/>
          </p:nvPr>
        </p:nvSpPr>
        <p:spPr/>
        <p:txBody>
          <a:bodyPr/>
          <a:lstStyle/>
          <a:p>
            <a:fld id="{E162F7FF-80E9-EA46-8276-FB972CB01D29}" type="slidenum">
              <a:rPr lang="en-US" smtClean="0"/>
              <a:t>72</a:t>
            </a:fld>
            <a:endParaRPr lang="en-US"/>
          </a:p>
        </p:txBody>
      </p:sp>
    </p:spTree>
    <p:extLst>
      <p:ext uri="{BB962C8B-B14F-4D97-AF65-F5344CB8AC3E}">
        <p14:creationId xmlns:p14="http://schemas.microsoft.com/office/powerpoint/2010/main" val="36997083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Ivan: Before playing the video, point out the merging example!</a:t>
            </a:r>
          </a:p>
        </p:txBody>
      </p:sp>
      <p:sp>
        <p:nvSpPr>
          <p:cNvPr id="4" name="Slide Number Placeholder 3"/>
          <p:cNvSpPr>
            <a:spLocks noGrp="1"/>
          </p:cNvSpPr>
          <p:nvPr>
            <p:ph type="sldNum" sz="quarter" idx="5"/>
          </p:nvPr>
        </p:nvSpPr>
        <p:spPr/>
        <p:txBody>
          <a:bodyPr/>
          <a:lstStyle/>
          <a:p>
            <a:fld id="{E162F7FF-80E9-EA46-8276-FB972CB01D29}" type="slidenum">
              <a:rPr lang="en-US" smtClean="0"/>
              <a:t>73</a:t>
            </a:fld>
            <a:endParaRPr lang="en-US"/>
          </a:p>
        </p:txBody>
      </p:sp>
    </p:spTree>
    <p:extLst>
      <p:ext uri="{BB962C8B-B14F-4D97-AF65-F5344CB8AC3E}">
        <p14:creationId xmlns:p14="http://schemas.microsoft.com/office/powerpoint/2010/main" val="9139450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Ivan</a:t>
            </a:r>
            <a:endParaRPr lang="en-US"/>
          </a:p>
        </p:txBody>
      </p:sp>
      <p:sp>
        <p:nvSpPr>
          <p:cNvPr id="4" name="Slide Number Placeholder 3"/>
          <p:cNvSpPr>
            <a:spLocks noGrp="1"/>
          </p:cNvSpPr>
          <p:nvPr>
            <p:ph type="sldNum" sz="quarter" idx="5"/>
          </p:nvPr>
        </p:nvSpPr>
        <p:spPr/>
        <p:txBody>
          <a:bodyPr/>
          <a:lstStyle/>
          <a:p>
            <a:fld id="{E162F7FF-80E9-EA46-8276-FB972CB01D29}" type="slidenum">
              <a:rPr lang="en-US" smtClean="0"/>
              <a:t>74</a:t>
            </a:fld>
            <a:endParaRPr lang="en-US"/>
          </a:p>
        </p:txBody>
      </p:sp>
    </p:spTree>
    <p:extLst>
      <p:ext uri="{BB962C8B-B14F-4D97-AF65-F5344CB8AC3E}">
        <p14:creationId xmlns:p14="http://schemas.microsoft.com/office/powerpoint/2010/main" val="34508352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6</a:t>
            </a:fld>
            <a:endParaRPr lang="en-US"/>
          </a:p>
        </p:txBody>
      </p:sp>
    </p:spTree>
    <p:extLst>
      <p:ext uri="{BB962C8B-B14F-4D97-AF65-F5344CB8AC3E}">
        <p14:creationId xmlns:p14="http://schemas.microsoft.com/office/powerpoint/2010/main" val="40207062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 </a:t>
            </a:r>
          </a:p>
          <a:p>
            <a:r>
              <a:rPr lang="en-US">
                <a:cs typeface="Calibri"/>
              </a:rPr>
              <a:t>In summary, our study is proposing a novel solution where tasks allow for unscripted interactions. We think it can help determine if a non-imitation task can reverse a tone-merger.</a:t>
            </a:r>
          </a:p>
          <a:p>
            <a:r>
              <a:rPr lang="en-US">
                <a:cs typeface="Calibri"/>
              </a:rPr>
              <a:t>Future research could investigate noisy environments or long-term changes</a:t>
            </a:r>
          </a:p>
        </p:txBody>
      </p:sp>
      <p:sp>
        <p:nvSpPr>
          <p:cNvPr id="4" name="Slide Number Placeholder 3"/>
          <p:cNvSpPr>
            <a:spLocks noGrp="1"/>
          </p:cNvSpPr>
          <p:nvPr>
            <p:ph type="sldNum" sz="quarter" idx="5"/>
          </p:nvPr>
        </p:nvSpPr>
        <p:spPr/>
        <p:txBody>
          <a:bodyPr/>
          <a:lstStyle/>
          <a:p>
            <a:fld id="{E162F7FF-80E9-EA46-8276-FB972CB01D29}" type="slidenum">
              <a:rPr lang="en-US" smtClean="0"/>
              <a:t>75</a:t>
            </a:fld>
            <a:endParaRPr lang="en-US"/>
          </a:p>
        </p:txBody>
      </p:sp>
    </p:spTree>
    <p:extLst>
      <p:ext uri="{BB962C8B-B14F-4D97-AF65-F5344CB8AC3E}">
        <p14:creationId xmlns:p14="http://schemas.microsoft.com/office/powerpoint/2010/main" val="272724786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 we'd like to thank the members of the language </a:t>
            </a:r>
            <a:r>
              <a:rPr lang="en-US" err="1">
                <a:cs typeface="Calibri"/>
              </a:rPr>
              <a:t>andn</a:t>
            </a:r>
            <a:r>
              <a:rPr lang="en-US">
                <a:cs typeface="Calibri"/>
              </a:rPr>
              <a:t> brain lab at </a:t>
            </a:r>
            <a:r>
              <a:rPr lang="en-US" err="1">
                <a:cs typeface="Calibri"/>
              </a:rPr>
              <a:t>sfu</a:t>
            </a:r>
            <a:r>
              <a:rPr lang="en-US">
                <a:cs typeface="Calibri"/>
              </a:rPr>
              <a:t>, in particular </a:t>
            </a:r>
            <a:r>
              <a:rPr lang="en-US" err="1">
                <a:cs typeface="Calibri"/>
              </a:rPr>
              <a:t>dr</a:t>
            </a:r>
            <a:r>
              <a:rPr lang="en-US">
                <a:cs typeface="Calibri"/>
              </a:rPr>
              <a:t> </a:t>
            </a:r>
            <a:r>
              <a:rPr lang="en-US" err="1">
                <a:cs typeface="Calibri"/>
              </a:rPr>
              <a:t>yue</a:t>
            </a:r>
            <a:r>
              <a:rPr lang="en-US">
                <a:cs typeface="Calibri"/>
              </a:rPr>
              <a:t> wang and </a:t>
            </a:r>
            <a:r>
              <a:rPr lang="en-US" err="1">
                <a:cs typeface="Calibri"/>
              </a:rPr>
              <a:t>dr</a:t>
            </a:r>
            <a:r>
              <a:rPr lang="en-US">
                <a:cs typeface="Calibri"/>
              </a:rPr>
              <a:t> dawn </a:t>
            </a:r>
            <a:r>
              <a:rPr lang="en-US" err="1">
                <a:cs typeface="Calibri"/>
              </a:rPr>
              <a:t>behne</a:t>
            </a:r>
            <a:r>
              <a:rPr lang="en-US">
                <a:cs typeface="Calibri"/>
              </a:rPr>
              <a:t>, for their guidance </a:t>
            </a:r>
            <a:r>
              <a:rPr lang="en-US" err="1">
                <a:cs typeface="Calibri"/>
              </a:rPr>
              <a:t>etc</a:t>
            </a:r>
            <a:r>
              <a:rPr lang="en-US">
                <a:cs typeface="Calibri"/>
              </a:rPr>
              <a:t> throughout</a:t>
            </a:r>
          </a:p>
        </p:txBody>
      </p:sp>
      <p:sp>
        <p:nvSpPr>
          <p:cNvPr id="4" name="Slide Number Placeholder 3"/>
          <p:cNvSpPr>
            <a:spLocks noGrp="1"/>
          </p:cNvSpPr>
          <p:nvPr>
            <p:ph type="sldNum" sz="quarter" idx="5"/>
          </p:nvPr>
        </p:nvSpPr>
        <p:spPr/>
        <p:txBody>
          <a:bodyPr/>
          <a:lstStyle/>
          <a:p>
            <a:fld id="{E162F7FF-80E9-EA46-8276-FB972CB01D29}" type="slidenum">
              <a:rPr lang="en-US" smtClean="0"/>
              <a:t>76</a:t>
            </a:fld>
            <a:endParaRPr lang="en-US"/>
          </a:p>
        </p:txBody>
      </p:sp>
    </p:spTree>
    <p:extLst>
      <p:ext uri="{BB962C8B-B14F-4D97-AF65-F5344CB8AC3E}">
        <p14:creationId xmlns:p14="http://schemas.microsoft.com/office/powerpoint/2010/main" val="96878683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Ivan</a:t>
            </a:r>
          </a:p>
        </p:txBody>
      </p:sp>
      <p:sp>
        <p:nvSpPr>
          <p:cNvPr id="4" name="Slide Number Placeholder 3"/>
          <p:cNvSpPr>
            <a:spLocks noGrp="1"/>
          </p:cNvSpPr>
          <p:nvPr>
            <p:ph type="sldNum" sz="quarter" idx="5"/>
          </p:nvPr>
        </p:nvSpPr>
        <p:spPr/>
        <p:txBody>
          <a:bodyPr/>
          <a:lstStyle/>
          <a:p>
            <a:fld id="{E162F7FF-80E9-EA46-8276-FB972CB01D29}" type="slidenum">
              <a:rPr lang="en-US" smtClean="0"/>
              <a:t>78</a:t>
            </a:fld>
            <a:endParaRPr lang="en-US"/>
          </a:p>
        </p:txBody>
      </p:sp>
    </p:spTree>
    <p:extLst>
      <p:ext uri="{BB962C8B-B14F-4D97-AF65-F5344CB8AC3E}">
        <p14:creationId xmlns:p14="http://schemas.microsoft.com/office/powerpoint/2010/main" val="324619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7</a:t>
            </a:fld>
            <a:endParaRPr lang="en-US"/>
          </a:p>
        </p:txBody>
      </p:sp>
    </p:spTree>
    <p:extLst>
      <p:ext uri="{BB962C8B-B14F-4D97-AF65-F5344CB8AC3E}">
        <p14:creationId xmlns:p14="http://schemas.microsoft.com/office/powerpoint/2010/main" val="1129132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8</a:t>
            </a:fld>
            <a:endParaRPr lang="en-US"/>
          </a:p>
        </p:txBody>
      </p:sp>
    </p:spTree>
    <p:extLst>
      <p:ext uri="{BB962C8B-B14F-4D97-AF65-F5344CB8AC3E}">
        <p14:creationId xmlns:p14="http://schemas.microsoft.com/office/powerpoint/2010/main" val="5975001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a:t>
            </a:r>
          </a:p>
          <a:p>
            <a:r>
              <a:rPr lang="en-US"/>
              <a:t>A phenomenon with many names. It happens spontaneously for the purposes of effective communication. Phonetic adaptation manifests in acoustic characteristics and can be </a:t>
            </a:r>
            <a:r>
              <a:rPr lang="en-US" err="1"/>
              <a:t>infuenced</a:t>
            </a:r>
            <a:r>
              <a:rPr lang="en-US"/>
              <a:t> by social dynamics.</a:t>
            </a:r>
          </a:p>
          <a:p>
            <a:pPr>
              <a:defRPr/>
            </a:pPr>
            <a:endParaRPr lang="en-US">
              <a:latin typeface="Calibri" panose="020F0502020204030204"/>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a:latin typeface="Times"/>
                <a:cs typeface="Times"/>
              </a:rPr>
              <a:t>Non-conscious, spontaneous phenomenon of adjusting one's pronunciation when verbally while interacting with an interlocutor in order to enhance communicative effectiveness</a:t>
            </a:r>
            <a:endParaRPr lang="en-CA">
              <a:latin typeface="Times"/>
            </a:endParaRPr>
          </a:p>
          <a:p>
            <a:endParaRPr lang="en-CA">
              <a:latin typeface="Times"/>
              <a:cs typeface="Times"/>
            </a:endParaRPr>
          </a:p>
          <a:p>
            <a:r>
              <a:rPr lang="en-CA">
                <a:latin typeface="Times"/>
                <a:cs typeface="Times"/>
              </a:rPr>
              <a:t>Manifests in acoustic characteristics</a:t>
            </a:r>
            <a:endParaRPr lang="en-US">
              <a:latin typeface="Times"/>
              <a:cs typeface="Times"/>
            </a:endParaRPr>
          </a:p>
          <a:p>
            <a:r>
              <a:rPr lang="en-CA" u="none">
                <a:latin typeface="Times"/>
                <a:cs typeface="Times"/>
              </a:rPr>
              <a:t>Social dynamics able to influence the degree of convergence</a:t>
            </a:r>
            <a:endParaRPr lang="en-US" u="none"/>
          </a:p>
        </p:txBody>
      </p:sp>
      <p:sp>
        <p:nvSpPr>
          <p:cNvPr id="4" name="Slide Number Placeholder 3"/>
          <p:cNvSpPr>
            <a:spLocks noGrp="1"/>
          </p:cNvSpPr>
          <p:nvPr>
            <p:ph type="sldNum" sz="quarter" idx="5"/>
          </p:nvPr>
        </p:nvSpPr>
        <p:spPr/>
        <p:txBody>
          <a:bodyPr/>
          <a:lstStyle/>
          <a:p>
            <a:fld id="{E162F7FF-80E9-EA46-8276-FB972CB01D29}" type="slidenum">
              <a:rPr lang="en-US" smtClean="0"/>
              <a:t>9</a:t>
            </a:fld>
            <a:endParaRPr lang="en-US"/>
          </a:p>
        </p:txBody>
      </p:sp>
    </p:spTree>
    <p:extLst>
      <p:ext uri="{BB962C8B-B14F-4D97-AF65-F5344CB8AC3E}">
        <p14:creationId xmlns:p14="http://schemas.microsoft.com/office/powerpoint/2010/main" val="2317681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D BAR | Title Page with side image">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B2EDA9-BA65-7D43-B2F9-A634420DBC76}"/>
              </a:ext>
            </a:extLst>
          </p:cNvPr>
          <p:cNvSpPr txBox="1"/>
          <p:nvPr userDrawn="1"/>
        </p:nvSpPr>
        <p:spPr>
          <a:xfrm>
            <a:off x="0" y="0"/>
            <a:ext cx="5380038" cy="6864536"/>
          </a:xfrm>
          <a:prstGeom prst="rect">
            <a:avLst/>
          </a:prstGeom>
          <a:solidFill>
            <a:srgbClr val="CC0633"/>
          </a:solidFill>
        </p:spPr>
        <p:txBody>
          <a:bodyPr wrap="square" rtlCol="0">
            <a:spAutoFit/>
          </a:bodyPr>
          <a:lstStyle/>
          <a:p>
            <a:endParaRPr lang="en-US"/>
          </a:p>
        </p:txBody>
      </p:sp>
      <p:sp>
        <p:nvSpPr>
          <p:cNvPr id="4" name="Picture Placeholder 3"/>
          <p:cNvSpPr>
            <a:spLocks noGrp="1"/>
          </p:cNvSpPr>
          <p:nvPr>
            <p:ph type="pic" sz="quarter" idx="11"/>
          </p:nvPr>
        </p:nvSpPr>
        <p:spPr>
          <a:xfrm>
            <a:off x="5380038" y="186"/>
            <a:ext cx="3763962" cy="6864350"/>
          </a:xfrm>
        </p:spPr>
        <p:txBody>
          <a:bodyPr/>
          <a:lstStyle/>
          <a:p>
            <a:endParaRPr lang="en-US"/>
          </a:p>
        </p:txBody>
      </p:sp>
      <p:sp>
        <p:nvSpPr>
          <p:cNvPr id="3" name="Date Placeholder 2">
            <a:extLst>
              <a:ext uri="{FF2B5EF4-FFF2-40B4-BE49-F238E27FC236}">
                <a16:creationId xmlns:a16="http://schemas.microsoft.com/office/drawing/2014/main" id="{E40BDC30-F9E2-E84D-8EC1-32EBBF8E3038}"/>
              </a:ext>
            </a:extLst>
          </p:cNvPr>
          <p:cNvSpPr>
            <a:spLocks noGrp="1"/>
          </p:cNvSpPr>
          <p:nvPr>
            <p:ph type="dt" sz="half" idx="10"/>
          </p:nvPr>
        </p:nvSpPr>
        <p:spPr>
          <a:xfrm>
            <a:off x="628650" y="5573203"/>
            <a:ext cx="2057400" cy="365125"/>
          </a:xfrm>
        </p:spPr>
        <p:txBody>
          <a:bodyPr/>
          <a:lstStyle/>
          <a:p>
            <a:r>
              <a:rPr lang="en-US"/>
              <a:t>DAY MONTH YEAR</a:t>
            </a:r>
          </a:p>
        </p:txBody>
      </p:sp>
      <p:sp>
        <p:nvSpPr>
          <p:cNvPr id="7" name="Title 1">
            <a:extLst>
              <a:ext uri="{FF2B5EF4-FFF2-40B4-BE49-F238E27FC236}">
                <a16:creationId xmlns:a16="http://schemas.microsoft.com/office/drawing/2014/main" id="{9AAA6453-7A6E-6F44-9531-EED55DE91367}"/>
              </a:ext>
            </a:extLst>
          </p:cNvPr>
          <p:cNvSpPr>
            <a:spLocks noGrp="1"/>
          </p:cNvSpPr>
          <p:nvPr>
            <p:ph type="ctrTitle" hasCustomPrompt="1"/>
          </p:nvPr>
        </p:nvSpPr>
        <p:spPr>
          <a:xfrm>
            <a:off x="628649" y="1122363"/>
            <a:ext cx="4751389" cy="3278721"/>
          </a:xfrm>
          <a:noFill/>
          <a:ln>
            <a:noFill/>
          </a:ln>
        </p:spPr>
        <p:txBody>
          <a:bodyPr anchor="t">
            <a:noAutofit/>
          </a:bodyPr>
          <a:lstStyle>
            <a:lvl1pPr algn="l">
              <a:defRPr sz="6000">
                <a:ln>
                  <a:noFill/>
                </a:ln>
                <a:solidFill>
                  <a:schemeClr val="bg1"/>
                </a:solidFill>
              </a:defRPr>
            </a:lvl1pPr>
          </a:lstStyle>
          <a:p>
            <a:r>
              <a:rPr lang="en-US"/>
              <a:t>PRESENTATION</a:t>
            </a:r>
            <a:br>
              <a:rPr lang="en-US"/>
            </a:br>
            <a:r>
              <a:rPr lang="en-US"/>
              <a:t>TITLE PAGE</a:t>
            </a:r>
            <a:br>
              <a:rPr lang="en-US"/>
            </a:br>
            <a:r>
              <a:rPr lang="en-US"/>
              <a:t>WITH </a:t>
            </a:r>
            <a:br>
              <a:rPr lang="en-US"/>
            </a:br>
            <a:r>
              <a:rPr lang="en-US"/>
              <a:t>SIDE IMAGE</a:t>
            </a:r>
          </a:p>
        </p:txBody>
      </p:sp>
      <p:pic>
        <p:nvPicPr>
          <p:cNvPr id="12" name="Picture 11">
            <a:extLst>
              <a:ext uri="{FF2B5EF4-FFF2-40B4-BE49-F238E27FC236}">
                <a16:creationId xmlns:a16="http://schemas.microsoft.com/office/drawing/2014/main" id="{D54AFDEA-ECA5-5949-BBA0-CB12683808AD}"/>
              </a:ext>
            </a:extLst>
          </p:cNvPr>
          <p:cNvPicPr>
            <a:picLocks noChangeAspect="1"/>
          </p:cNvPicPr>
          <p:nvPr userDrawn="1"/>
        </p:nvPicPr>
        <p:blipFill>
          <a:blip/>
          <a:stretch>
            <a:fillRect/>
          </a:stretch>
        </p:blipFill>
        <p:spPr>
          <a:xfrm>
            <a:off x="7221196" y="0"/>
            <a:ext cx="1281870" cy="640935"/>
          </a:xfrm>
          <a:prstGeom prst="rect">
            <a:avLst/>
          </a:prstGeom>
        </p:spPr>
      </p:pic>
    </p:spTree>
    <p:extLst>
      <p:ext uri="{BB962C8B-B14F-4D97-AF65-F5344CB8AC3E}">
        <p14:creationId xmlns:p14="http://schemas.microsoft.com/office/powerpoint/2010/main" val="3023542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HITE BG | DIvider without imag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ADF292E-D6B1-DF4C-B6D6-E1816AD22E88}"/>
              </a:ext>
            </a:extLst>
          </p:cNvPr>
          <p:cNvSpPr>
            <a:spLocks noGrp="1"/>
          </p:cNvSpPr>
          <p:nvPr>
            <p:ph type="sldNum" sz="quarter" idx="10"/>
          </p:nvPr>
        </p:nvSpPr>
        <p:spPr>
          <a:xfrm>
            <a:off x="5220929" y="5994400"/>
            <a:ext cx="3294421" cy="365125"/>
          </a:xfrm>
          <a:prstGeom prst="rect">
            <a:avLst/>
          </a:prstGeom>
        </p:spPr>
        <p:txBody>
          <a:bodyPr/>
          <a:lstStyle>
            <a:lvl1pPr>
              <a:defRPr>
                <a:solidFill>
                  <a:srgbClr val="4D4D4C"/>
                </a:solidFill>
              </a:defRPr>
            </a:lvl1pPr>
          </a:lstStyle>
          <a:p>
            <a:r>
              <a:rPr lang="en-US"/>
              <a:t>SIMON FRASER UNIVERSITY   </a:t>
            </a:r>
            <a:fld id="{45E0C454-F75C-A944-8BC1-78DA56BBB239}" type="slidenum">
              <a:rPr lang="en-US" smtClean="0"/>
              <a:pPr/>
              <a:t>‹#›</a:t>
            </a:fld>
            <a:endParaRPr lang="en-US"/>
          </a:p>
        </p:txBody>
      </p:sp>
      <p:sp>
        <p:nvSpPr>
          <p:cNvPr id="6" name="Title Placeholder 1">
            <a:extLst>
              <a:ext uri="{FF2B5EF4-FFF2-40B4-BE49-F238E27FC236}">
                <a16:creationId xmlns:a16="http://schemas.microsoft.com/office/drawing/2014/main" id="{88D5505F-5288-454B-95CB-D1C9721B57F6}"/>
              </a:ext>
            </a:extLst>
          </p:cNvPr>
          <p:cNvSpPr>
            <a:spLocks noGrp="1"/>
          </p:cNvSpPr>
          <p:nvPr>
            <p:ph type="title" hasCustomPrompt="1"/>
          </p:nvPr>
        </p:nvSpPr>
        <p:spPr>
          <a:xfrm>
            <a:off x="742950" y="2016760"/>
            <a:ext cx="7886700" cy="2824480"/>
          </a:xfrm>
          <a:prstGeom prst="rect">
            <a:avLst/>
          </a:prstGeom>
        </p:spPr>
        <p:txBody>
          <a:bodyPr vert="horz" lIns="91440" tIns="45720" rIns="91440" bIns="45720" rtlCol="0" anchor="t">
            <a:noAutofit/>
          </a:bodyPr>
          <a:lstStyle>
            <a:lvl1pPr>
              <a:defRPr sz="8800">
                <a:solidFill>
                  <a:srgbClr val="CC0633"/>
                </a:solidFill>
              </a:defRPr>
            </a:lvl1pPr>
          </a:lstStyle>
          <a:p>
            <a:r>
              <a:rPr lang="en-US"/>
              <a:t>DIVIDER SLIDE</a:t>
            </a:r>
            <a:br>
              <a:rPr lang="en-US"/>
            </a:br>
            <a:r>
              <a:rPr lang="en-US"/>
              <a:t>WITHOUT IMAGE</a:t>
            </a:r>
          </a:p>
        </p:txBody>
      </p:sp>
    </p:spTree>
    <p:extLst>
      <p:ext uri="{BB962C8B-B14F-4D97-AF65-F5344CB8AC3E}">
        <p14:creationId xmlns:p14="http://schemas.microsoft.com/office/powerpoint/2010/main" val="1621513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EC346D-FEA7-D94B-8FE2-AA7753AE27C4}"/>
              </a:ext>
            </a:extLst>
          </p:cNvPr>
          <p:cNvSpPr>
            <a:spLocks noGrp="1"/>
          </p:cNvSpPr>
          <p:nvPr>
            <p:ph type="sldNum" sz="quarter" idx="12"/>
          </p:nvPr>
        </p:nvSpPr>
        <p:spPr>
          <a:xfrm>
            <a:off x="5709920" y="5991224"/>
            <a:ext cx="2805430" cy="365125"/>
          </a:xfrm>
          <a:prstGeom prst="rect">
            <a:avLst/>
          </a:prstGeom>
        </p:spPr>
        <p:txBody>
          <a:bodyPr/>
          <a:lstStyle>
            <a:lvl1pPr>
              <a:defRPr>
                <a:solidFill>
                  <a:srgbClr val="4D4D4C"/>
                </a:solidFill>
              </a:defRPr>
            </a:lvl1pPr>
          </a:lstStyle>
          <a:p>
            <a:r>
              <a:rPr lang="en-US"/>
              <a:t>SIMON FRASER UNIVERSITY   </a:t>
            </a:r>
            <a:fld id="{45E0C454-F75C-A944-8BC1-78DA56BBB239}" type="slidenum">
              <a:rPr lang="en-US" smtClean="0"/>
              <a:pPr/>
              <a:t>‹#›</a:t>
            </a:fld>
            <a:endParaRPr lang="en-US"/>
          </a:p>
        </p:txBody>
      </p:sp>
      <p:sp>
        <p:nvSpPr>
          <p:cNvPr id="5" name="Title 4">
            <a:extLst>
              <a:ext uri="{FF2B5EF4-FFF2-40B4-BE49-F238E27FC236}">
                <a16:creationId xmlns:a16="http://schemas.microsoft.com/office/drawing/2014/main" id="{A3DD9335-0275-2C4A-8220-431F8A826BA2}"/>
              </a:ext>
            </a:extLst>
          </p:cNvPr>
          <p:cNvSpPr>
            <a:spLocks noGrp="1"/>
          </p:cNvSpPr>
          <p:nvPr>
            <p:ph type="title" hasCustomPrompt="1"/>
          </p:nvPr>
        </p:nvSpPr>
        <p:spPr>
          <a:xfrm>
            <a:off x="628650" y="995680"/>
            <a:ext cx="7886700" cy="695008"/>
          </a:xfrm>
        </p:spPr>
        <p:txBody>
          <a:bodyPr anchor="t">
            <a:noAutofit/>
          </a:bodyPr>
          <a:lstStyle>
            <a:lvl1pPr>
              <a:defRPr>
                <a:solidFill>
                  <a:srgbClr val="CC0633"/>
                </a:solidFill>
              </a:defRPr>
            </a:lvl1pPr>
          </a:lstStyle>
          <a:p>
            <a:r>
              <a:rPr lang="en-US"/>
              <a:t>PAGE WITH BULLETS</a:t>
            </a:r>
          </a:p>
        </p:txBody>
      </p:sp>
      <p:sp>
        <p:nvSpPr>
          <p:cNvPr id="3" name="Text Placeholder 2">
            <a:extLst>
              <a:ext uri="{FF2B5EF4-FFF2-40B4-BE49-F238E27FC236}">
                <a16:creationId xmlns:a16="http://schemas.microsoft.com/office/drawing/2014/main" id="{28099102-4D2D-E045-AFDA-D4B493CAF9AA}"/>
              </a:ext>
            </a:extLst>
          </p:cNvPr>
          <p:cNvSpPr>
            <a:spLocks noGrp="1"/>
          </p:cNvSpPr>
          <p:nvPr>
            <p:ph type="body" sz="quarter" idx="13"/>
          </p:nvPr>
        </p:nvSpPr>
        <p:spPr>
          <a:xfrm>
            <a:off x="-107074" y="1917700"/>
            <a:ext cx="7886700" cy="3568700"/>
          </a:xfrm>
          <a:prstGeom prst="rect">
            <a:avLst/>
          </a:prstGeom>
        </p:spPr>
        <p:txBody>
          <a:bodyPr/>
          <a:lstStyle>
            <a:lvl1pPr marL="1069975" indent="-1069975">
              <a:buFontTx/>
              <a:buBlip>
                <a:blip/>
              </a:buBlip>
              <a:tabLst/>
              <a:defRPr>
                <a:solidFill>
                  <a:srgbClr val="54585A"/>
                </a:solidFill>
              </a:defRPr>
            </a:lvl1pPr>
            <a:lvl2pPr marL="1377950" indent="-920750">
              <a:buFontTx/>
              <a:buBlip>
                <a:blip/>
              </a:buBlip>
              <a:tabLst/>
              <a:defRPr>
                <a:solidFill>
                  <a:srgbClr val="54585A"/>
                </a:solidFill>
              </a:defRPr>
            </a:lvl2pPr>
            <a:lvl3pPr marL="1736725" indent="-822325">
              <a:buFontTx/>
              <a:buBlip>
                <a:blip/>
              </a:buBlip>
              <a:tabLst/>
              <a:defRPr>
                <a:solidFill>
                  <a:srgbClr val="54585A"/>
                </a:solidFill>
              </a:defRPr>
            </a:lvl3pPr>
            <a:lvl4pPr marL="2090738" indent="-719138">
              <a:buFontTx/>
              <a:buBlip>
                <a:blip/>
              </a:buBlip>
              <a:tabLst/>
              <a:defRPr>
                <a:solidFill>
                  <a:srgbClr val="54585A"/>
                </a:solidFill>
              </a:defRPr>
            </a:lvl4pPr>
            <a:lvl5pPr marL="2540000" indent="-711200">
              <a:buFontTx/>
              <a:buBlip>
                <a:blip/>
              </a:buBlip>
              <a:tabLst/>
              <a:defRPr>
                <a:solidFill>
                  <a:srgbClr val="54585A"/>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17828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mber Lis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EC346D-FEA7-D94B-8FE2-AA7753AE27C4}"/>
              </a:ext>
            </a:extLst>
          </p:cNvPr>
          <p:cNvSpPr>
            <a:spLocks noGrp="1"/>
          </p:cNvSpPr>
          <p:nvPr>
            <p:ph type="sldNum" sz="quarter" idx="12"/>
          </p:nvPr>
        </p:nvSpPr>
        <p:spPr>
          <a:xfrm>
            <a:off x="5709920" y="5991224"/>
            <a:ext cx="2805430" cy="365125"/>
          </a:xfrm>
          <a:prstGeom prst="rect">
            <a:avLst/>
          </a:prstGeom>
        </p:spPr>
        <p:txBody>
          <a:bodyPr/>
          <a:lstStyle>
            <a:lvl1pPr>
              <a:defRPr>
                <a:solidFill>
                  <a:srgbClr val="4D4D4C"/>
                </a:solidFill>
              </a:defRPr>
            </a:lvl1pPr>
          </a:lstStyle>
          <a:p>
            <a:r>
              <a:rPr lang="en-US"/>
              <a:t>SIMON FRASER UNIVERSITY   </a:t>
            </a:r>
            <a:fld id="{45E0C454-F75C-A944-8BC1-78DA56BBB239}" type="slidenum">
              <a:rPr lang="en-US" smtClean="0"/>
              <a:pPr/>
              <a:t>‹#›</a:t>
            </a:fld>
            <a:endParaRPr lang="en-US"/>
          </a:p>
        </p:txBody>
      </p:sp>
      <p:sp>
        <p:nvSpPr>
          <p:cNvPr id="5" name="Title 4">
            <a:extLst>
              <a:ext uri="{FF2B5EF4-FFF2-40B4-BE49-F238E27FC236}">
                <a16:creationId xmlns:a16="http://schemas.microsoft.com/office/drawing/2014/main" id="{A3DD9335-0275-2C4A-8220-431F8A826BA2}"/>
              </a:ext>
            </a:extLst>
          </p:cNvPr>
          <p:cNvSpPr>
            <a:spLocks noGrp="1"/>
          </p:cNvSpPr>
          <p:nvPr>
            <p:ph type="title" hasCustomPrompt="1"/>
          </p:nvPr>
        </p:nvSpPr>
        <p:spPr>
          <a:xfrm>
            <a:off x="628650" y="995680"/>
            <a:ext cx="7886700" cy="695008"/>
          </a:xfrm>
        </p:spPr>
        <p:txBody>
          <a:bodyPr anchor="t">
            <a:noAutofit/>
          </a:bodyPr>
          <a:lstStyle>
            <a:lvl1pPr>
              <a:defRPr>
                <a:solidFill>
                  <a:srgbClr val="CC0633"/>
                </a:solidFill>
              </a:defRPr>
            </a:lvl1pPr>
          </a:lstStyle>
          <a:p>
            <a:r>
              <a:rPr lang="en-US"/>
              <a:t>PAGE WITH NUMBER LIST</a:t>
            </a:r>
          </a:p>
        </p:txBody>
      </p:sp>
      <p:sp>
        <p:nvSpPr>
          <p:cNvPr id="7" name="Text Placeholder 2">
            <a:extLst>
              <a:ext uri="{FF2B5EF4-FFF2-40B4-BE49-F238E27FC236}">
                <a16:creationId xmlns:a16="http://schemas.microsoft.com/office/drawing/2014/main" id="{3684F753-3455-1247-9A43-9DFAC72B8EE4}"/>
              </a:ext>
            </a:extLst>
          </p:cNvPr>
          <p:cNvSpPr>
            <a:spLocks noGrp="1"/>
          </p:cNvSpPr>
          <p:nvPr>
            <p:ph type="body" sz="quarter" idx="13"/>
          </p:nvPr>
        </p:nvSpPr>
        <p:spPr>
          <a:xfrm>
            <a:off x="-107074" y="1917700"/>
            <a:ext cx="9135164" cy="3568700"/>
          </a:xfrm>
          <a:prstGeom prst="rect">
            <a:avLst/>
          </a:prstGeom>
        </p:spPr>
        <p:txBody>
          <a:bodyPr/>
          <a:lstStyle>
            <a:lvl1pPr marL="1200150" indent="-393700">
              <a:buFont typeface="+mj-lt"/>
              <a:buAutoNum type="arabicPeriod"/>
              <a:tabLst/>
              <a:defRPr b="0">
                <a:solidFill>
                  <a:srgbClr val="54585A"/>
                </a:solidFill>
                <a:latin typeface="Times" charset="0"/>
                <a:ea typeface="Times" charset="0"/>
                <a:cs typeface="Times" charset="0"/>
              </a:defRPr>
            </a:lvl1pPr>
            <a:lvl2pPr marL="1466850" indent="-309563">
              <a:buFont typeface="+mj-lt"/>
              <a:buAutoNum type="arabicPeriod"/>
              <a:tabLst/>
              <a:defRPr b="0">
                <a:solidFill>
                  <a:srgbClr val="54585A"/>
                </a:solidFill>
                <a:latin typeface="Times" charset="0"/>
                <a:ea typeface="Times" charset="0"/>
                <a:cs typeface="Times" charset="0"/>
              </a:defRPr>
            </a:lvl2pPr>
            <a:lvl3pPr marL="1784350" indent="-274638">
              <a:buFont typeface="+mj-lt"/>
              <a:buAutoNum type="arabicPeriod"/>
              <a:tabLst/>
              <a:defRPr b="0">
                <a:solidFill>
                  <a:srgbClr val="54585A"/>
                </a:solidFill>
                <a:latin typeface="Times" charset="0"/>
                <a:ea typeface="Times" charset="0"/>
                <a:cs typeface="Times" charset="0"/>
              </a:defRPr>
            </a:lvl3pPr>
            <a:lvl4pPr marL="2092325" indent="-265113">
              <a:buFont typeface="+mj-lt"/>
              <a:buAutoNum type="arabicPeriod"/>
              <a:tabLst/>
              <a:defRPr b="0">
                <a:solidFill>
                  <a:srgbClr val="54585A"/>
                </a:solidFill>
                <a:latin typeface="Times" charset="0"/>
                <a:ea typeface="Times" charset="0"/>
                <a:cs typeface="Times" charset="0"/>
              </a:defRPr>
            </a:lvl4pPr>
            <a:lvl5pPr marL="2359025" indent="-274638">
              <a:buFont typeface="+mj-lt"/>
              <a:buAutoNum type="arabicPeriod"/>
              <a:tabLst/>
              <a:defRPr b="0">
                <a:solidFill>
                  <a:srgbClr val="54585A"/>
                </a:solidFill>
                <a:latin typeface="Times" charset="0"/>
                <a:ea typeface="Times" charset="0"/>
                <a:cs typeface="Times"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86794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EC346D-FEA7-D94B-8FE2-AA7753AE27C4}"/>
              </a:ext>
            </a:extLst>
          </p:cNvPr>
          <p:cNvSpPr>
            <a:spLocks noGrp="1"/>
          </p:cNvSpPr>
          <p:nvPr>
            <p:ph type="sldNum" sz="quarter" idx="12"/>
          </p:nvPr>
        </p:nvSpPr>
        <p:spPr>
          <a:xfrm>
            <a:off x="5709920" y="5991224"/>
            <a:ext cx="2805430" cy="365125"/>
          </a:xfrm>
          <a:prstGeom prst="rect">
            <a:avLst/>
          </a:prstGeom>
        </p:spPr>
        <p:txBody>
          <a:bodyPr/>
          <a:lstStyle>
            <a:lvl1pPr>
              <a:defRPr>
                <a:solidFill>
                  <a:srgbClr val="4D4D4C"/>
                </a:solidFill>
              </a:defRPr>
            </a:lvl1pPr>
          </a:lstStyle>
          <a:p>
            <a:r>
              <a:rPr lang="en-US"/>
              <a:t>SIMON FRASER UNIVERSITY   </a:t>
            </a:r>
            <a:fld id="{45E0C454-F75C-A944-8BC1-78DA56BBB239}" type="slidenum">
              <a:rPr lang="en-US" smtClean="0"/>
              <a:pPr/>
              <a:t>‹#›</a:t>
            </a:fld>
            <a:endParaRPr lang="en-US"/>
          </a:p>
        </p:txBody>
      </p:sp>
      <p:sp>
        <p:nvSpPr>
          <p:cNvPr id="5" name="Title 4">
            <a:extLst>
              <a:ext uri="{FF2B5EF4-FFF2-40B4-BE49-F238E27FC236}">
                <a16:creationId xmlns:a16="http://schemas.microsoft.com/office/drawing/2014/main" id="{A3DD9335-0275-2C4A-8220-431F8A826BA2}"/>
              </a:ext>
            </a:extLst>
          </p:cNvPr>
          <p:cNvSpPr>
            <a:spLocks noGrp="1"/>
          </p:cNvSpPr>
          <p:nvPr>
            <p:ph type="title" hasCustomPrompt="1"/>
          </p:nvPr>
        </p:nvSpPr>
        <p:spPr>
          <a:xfrm>
            <a:off x="628650" y="2052638"/>
            <a:ext cx="3282950" cy="1450415"/>
          </a:xfrm>
        </p:spPr>
        <p:txBody>
          <a:bodyPr anchor="t">
            <a:noAutofit/>
          </a:bodyPr>
          <a:lstStyle>
            <a:lvl1pPr>
              <a:defRPr>
                <a:solidFill>
                  <a:srgbClr val="CC0633"/>
                </a:solidFill>
              </a:defRPr>
            </a:lvl1pPr>
          </a:lstStyle>
          <a:p>
            <a:r>
              <a:rPr lang="en-US"/>
              <a:t>PAGE WITH TABLE</a:t>
            </a:r>
          </a:p>
        </p:txBody>
      </p:sp>
      <p:sp>
        <p:nvSpPr>
          <p:cNvPr id="7" name="Table Placeholder 6">
            <a:extLst>
              <a:ext uri="{FF2B5EF4-FFF2-40B4-BE49-F238E27FC236}">
                <a16:creationId xmlns:a16="http://schemas.microsoft.com/office/drawing/2014/main" id="{D332C8B6-E003-6F49-BBD3-BF1095D864C2}"/>
              </a:ext>
            </a:extLst>
          </p:cNvPr>
          <p:cNvSpPr>
            <a:spLocks noGrp="1"/>
          </p:cNvSpPr>
          <p:nvPr>
            <p:ph type="tbl" sz="quarter" idx="13"/>
          </p:nvPr>
        </p:nvSpPr>
        <p:spPr>
          <a:xfrm>
            <a:off x="3911600" y="2052638"/>
            <a:ext cx="5232400" cy="3379787"/>
          </a:xfrm>
          <a:prstGeom prst="rect">
            <a:avLst/>
          </a:prstGeom>
        </p:spPr>
        <p:txBody>
          <a:bodyPr/>
          <a:lstStyle>
            <a:lvl1pPr>
              <a:defRPr>
                <a:solidFill>
                  <a:srgbClr val="CC0633"/>
                </a:solidFill>
              </a:defRPr>
            </a:lvl1pPr>
          </a:lstStyle>
          <a:p>
            <a:endParaRPr lang="en-US"/>
          </a:p>
        </p:txBody>
      </p:sp>
      <p:sp>
        <p:nvSpPr>
          <p:cNvPr id="10" name="Text Placeholder 7">
            <a:extLst>
              <a:ext uri="{FF2B5EF4-FFF2-40B4-BE49-F238E27FC236}">
                <a16:creationId xmlns:a16="http://schemas.microsoft.com/office/drawing/2014/main" id="{23C88C86-2FE6-B243-AC2D-1C16F2D7CD77}"/>
              </a:ext>
            </a:extLst>
          </p:cNvPr>
          <p:cNvSpPr>
            <a:spLocks noGrp="1"/>
          </p:cNvSpPr>
          <p:nvPr>
            <p:ph type="body" sz="quarter" idx="14" hasCustomPrompt="1"/>
          </p:nvPr>
        </p:nvSpPr>
        <p:spPr>
          <a:xfrm>
            <a:off x="628650" y="3823640"/>
            <a:ext cx="1869851" cy="419950"/>
          </a:xfrm>
          <a:prstGeom prst="rect">
            <a:avLst/>
          </a:prstGeom>
        </p:spPr>
        <p:txBody>
          <a:bodyPr/>
          <a:lstStyle>
            <a:lvl1pPr marL="0" indent="0">
              <a:buNone/>
              <a:defRPr sz="2400" b="1">
                <a:solidFill>
                  <a:srgbClr val="54585A"/>
                </a:solidFill>
                <a:latin typeface="Trebuchet MS" panose="020B0703020202090204" pitchFamily="34" charset="0"/>
              </a:defRPr>
            </a:lvl1pPr>
          </a:lstStyle>
          <a:p>
            <a:pPr lvl="0"/>
            <a:r>
              <a:rPr lang="en-US"/>
              <a:t>SUBHEADER</a:t>
            </a:r>
          </a:p>
        </p:txBody>
      </p:sp>
    </p:spTree>
    <p:extLst>
      <p:ext uri="{BB962C8B-B14F-4D97-AF65-F5344CB8AC3E}">
        <p14:creationId xmlns:p14="http://schemas.microsoft.com/office/powerpoint/2010/main" val="32853864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EC346D-FEA7-D94B-8FE2-AA7753AE27C4}"/>
              </a:ext>
            </a:extLst>
          </p:cNvPr>
          <p:cNvSpPr>
            <a:spLocks noGrp="1"/>
          </p:cNvSpPr>
          <p:nvPr>
            <p:ph type="sldNum" sz="quarter" idx="12"/>
          </p:nvPr>
        </p:nvSpPr>
        <p:spPr>
          <a:xfrm>
            <a:off x="5709920" y="5991224"/>
            <a:ext cx="2805430" cy="365125"/>
          </a:xfrm>
          <a:prstGeom prst="rect">
            <a:avLst/>
          </a:prstGeom>
        </p:spPr>
        <p:txBody>
          <a:bodyPr/>
          <a:lstStyle>
            <a:lvl1pPr>
              <a:defRPr>
                <a:solidFill>
                  <a:srgbClr val="4D4D4C"/>
                </a:solidFill>
              </a:defRPr>
            </a:lvl1pPr>
          </a:lstStyle>
          <a:p>
            <a:r>
              <a:rPr lang="en-US"/>
              <a:t>SIMON FRASER UNIVERSITY   </a:t>
            </a:r>
            <a:fld id="{45E0C454-F75C-A944-8BC1-78DA56BBB239}" type="slidenum">
              <a:rPr lang="en-US" smtClean="0"/>
              <a:pPr/>
              <a:t>‹#›</a:t>
            </a:fld>
            <a:endParaRPr lang="en-US"/>
          </a:p>
        </p:txBody>
      </p:sp>
      <p:sp>
        <p:nvSpPr>
          <p:cNvPr id="5" name="Title 4">
            <a:extLst>
              <a:ext uri="{FF2B5EF4-FFF2-40B4-BE49-F238E27FC236}">
                <a16:creationId xmlns:a16="http://schemas.microsoft.com/office/drawing/2014/main" id="{A3DD9335-0275-2C4A-8220-431F8A826BA2}"/>
              </a:ext>
            </a:extLst>
          </p:cNvPr>
          <p:cNvSpPr>
            <a:spLocks noGrp="1"/>
          </p:cNvSpPr>
          <p:nvPr>
            <p:ph type="title" hasCustomPrompt="1"/>
          </p:nvPr>
        </p:nvSpPr>
        <p:spPr>
          <a:xfrm>
            <a:off x="628650" y="2052639"/>
            <a:ext cx="3282950" cy="1624280"/>
          </a:xfrm>
        </p:spPr>
        <p:txBody>
          <a:bodyPr anchor="t">
            <a:noAutofit/>
          </a:bodyPr>
          <a:lstStyle>
            <a:lvl1pPr>
              <a:defRPr>
                <a:solidFill>
                  <a:srgbClr val="CC0633"/>
                </a:solidFill>
              </a:defRPr>
            </a:lvl1pPr>
          </a:lstStyle>
          <a:p>
            <a:r>
              <a:rPr lang="en-US"/>
              <a:t>PAGE WITH CHART</a:t>
            </a:r>
          </a:p>
        </p:txBody>
      </p:sp>
      <p:sp>
        <p:nvSpPr>
          <p:cNvPr id="3" name="Chart Placeholder 2">
            <a:extLst>
              <a:ext uri="{FF2B5EF4-FFF2-40B4-BE49-F238E27FC236}">
                <a16:creationId xmlns:a16="http://schemas.microsoft.com/office/drawing/2014/main" id="{0BB26B3F-91C1-4D45-B69D-A58493665E8B}"/>
              </a:ext>
            </a:extLst>
          </p:cNvPr>
          <p:cNvSpPr>
            <a:spLocks noGrp="1"/>
          </p:cNvSpPr>
          <p:nvPr>
            <p:ph type="chart" sz="quarter" idx="13"/>
          </p:nvPr>
        </p:nvSpPr>
        <p:spPr>
          <a:xfrm>
            <a:off x="3911600" y="2052638"/>
            <a:ext cx="5232400" cy="3352800"/>
          </a:xfrm>
          <a:prstGeom prst="rect">
            <a:avLst/>
          </a:prstGeom>
        </p:spPr>
        <p:txBody>
          <a:bodyPr/>
          <a:lstStyle>
            <a:lvl1pPr>
              <a:defRPr>
                <a:solidFill>
                  <a:srgbClr val="CC0633"/>
                </a:solidFill>
              </a:defRPr>
            </a:lvl1pPr>
          </a:lstStyle>
          <a:p>
            <a:endParaRPr lang="en-US"/>
          </a:p>
        </p:txBody>
      </p:sp>
      <p:sp>
        <p:nvSpPr>
          <p:cNvPr id="7" name="Text Placeholder 7">
            <a:extLst>
              <a:ext uri="{FF2B5EF4-FFF2-40B4-BE49-F238E27FC236}">
                <a16:creationId xmlns:a16="http://schemas.microsoft.com/office/drawing/2014/main" id="{58AD251E-0061-3D48-830D-AF1EB95B70FC}"/>
              </a:ext>
            </a:extLst>
          </p:cNvPr>
          <p:cNvSpPr>
            <a:spLocks noGrp="1"/>
          </p:cNvSpPr>
          <p:nvPr>
            <p:ph type="body" sz="quarter" idx="14" hasCustomPrompt="1"/>
          </p:nvPr>
        </p:nvSpPr>
        <p:spPr>
          <a:xfrm>
            <a:off x="628650" y="3823640"/>
            <a:ext cx="1869851" cy="419950"/>
          </a:xfrm>
          <a:prstGeom prst="rect">
            <a:avLst/>
          </a:prstGeom>
        </p:spPr>
        <p:txBody>
          <a:bodyPr/>
          <a:lstStyle>
            <a:lvl1pPr marL="0" indent="0">
              <a:buNone/>
              <a:defRPr sz="2400" b="1">
                <a:solidFill>
                  <a:srgbClr val="54585A"/>
                </a:solidFill>
                <a:latin typeface="Trebuchet MS" panose="020B0703020202090204" pitchFamily="34" charset="0"/>
              </a:defRPr>
            </a:lvl1pPr>
          </a:lstStyle>
          <a:p>
            <a:pPr lvl="0"/>
            <a:r>
              <a:rPr lang="en-US"/>
              <a:t>SUBHEADER</a:t>
            </a:r>
          </a:p>
        </p:txBody>
      </p:sp>
    </p:spTree>
    <p:extLst>
      <p:ext uri="{BB962C8B-B14F-4D97-AF65-F5344CB8AC3E}">
        <p14:creationId xmlns:p14="http://schemas.microsoft.com/office/powerpoint/2010/main" val="6501794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py and imag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8EC346D-FEA7-D94B-8FE2-AA7753AE27C4}"/>
              </a:ext>
            </a:extLst>
          </p:cNvPr>
          <p:cNvSpPr>
            <a:spLocks noGrp="1"/>
          </p:cNvSpPr>
          <p:nvPr>
            <p:ph type="sldNum" sz="quarter" idx="12"/>
          </p:nvPr>
        </p:nvSpPr>
        <p:spPr>
          <a:xfrm>
            <a:off x="5709920" y="5991224"/>
            <a:ext cx="2805430" cy="365125"/>
          </a:xfrm>
          <a:prstGeom prst="rect">
            <a:avLst/>
          </a:prstGeom>
        </p:spPr>
        <p:txBody>
          <a:bodyPr/>
          <a:lstStyle>
            <a:lvl1pPr>
              <a:defRPr>
                <a:solidFill>
                  <a:srgbClr val="4D4D4C"/>
                </a:solidFill>
              </a:defRPr>
            </a:lvl1pPr>
          </a:lstStyle>
          <a:p>
            <a:r>
              <a:rPr lang="en-US"/>
              <a:t>SIMON FRASER UNIVERSITY   </a:t>
            </a:r>
            <a:fld id="{45E0C454-F75C-A944-8BC1-78DA56BBB239}" type="slidenum">
              <a:rPr lang="en-US" smtClean="0"/>
              <a:pPr/>
              <a:t>‹#›</a:t>
            </a:fld>
            <a:endParaRPr lang="en-US"/>
          </a:p>
        </p:txBody>
      </p:sp>
      <p:sp>
        <p:nvSpPr>
          <p:cNvPr id="3" name="Picture Placeholder 2">
            <a:extLst>
              <a:ext uri="{FF2B5EF4-FFF2-40B4-BE49-F238E27FC236}">
                <a16:creationId xmlns:a16="http://schemas.microsoft.com/office/drawing/2014/main" id="{091B9466-E87C-C54B-860C-17F37D71C88F}"/>
              </a:ext>
            </a:extLst>
          </p:cNvPr>
          <p:cNvSpPr>
            <a:spLocks noGrp="1"/>
          </p:cNvSpPr>
          <p:nvPr>
            <p:ph type="pic" sz="quarter" idx="14"/>
          </p:nvPr>
        </p:nvSpPr>
        <p:spPr>
          <a:xfrm>
            <a:off x="4814047" y="2052637"/>
            <a:ext cx="4060825" cy="3544887"/>
          </a:xfrm>
          <a:prstGeom prst="rect">
            <a:avLst/>
          </a:prstGeom>
        </p:spPr>
        <p:txBody>
          <a:bodyPr/>
          <a:lstStyle>
            <a:lvl1pPr>
              <a:defRPr>
                <a:solidFill>
                  <a:srgbClr val="CC0633"/>
                </a:solidFill>
              </a:defRPr>
            </a:lvl1pPr>
          </a:lstStyle>
          <a:p>
            <a:endParaRPr lang="en-US"/>
          </a:p>
        </p:txBody>
      </p:sp>
      <p:sp>
        <p:nvSpPr>
          <p:cNvPr id="4" name="Text Placeholder 3">
            <a:extLst>
              <a:ext uri="{FF2B5EF4-FFF2-40B4-BE49-F238E27FC236}">
                <a16:creationId xmlns:a16="http://schemas.microsoft.com/office/drawing/2014/main" id="{B2B44AA3-7262-A146-B295-8DCBF7C72229}"/>
              </a:ext>
            </a:extLst>
          </p:cNvPr>
          <p:cNvSpPr>
            <a:spLocks noGrp="1"/>
          </p:cNvSpPr>
          <p:nvPr>
            <p:ph type="body" sz="quarter" idx="15" hasCustomPrompt="1"/>
          </p:nvPr>
        </p:nvSpPr>
        <p:spPr>
          <a:xfrm>
            <a:off x="628650" y="2052638"/>
            <a:ext cx="4185397" cy="354488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STIXGeneral-Regular" pitchFamily="2" charset="2"/>
              <a:buNone/>
              <a:tabLst/>
              <a:defRPr>
                <a:solidFill>
                  <a:srgbClr val="54585A"/>
                </a:solidFill>
              </a:defRPr>
            </a:lvl1pPr>
            <a:lvl2pPr>
              <a:defRPr>
                <a:solidFill>
                  <a:srgbClr val="54585A"/>
                </a:solidFill>
              </a:defRPr>
            </a:lvl2pPr>
            <a:lvl3pPr>
              <a:defRPr>
                <a:solidFill>
                  <a:srgbClr val="54585A"/>
                </a:solidFill>
              </a:defRPr>
            </a:lvl3pPr>
            <a:lvl4pPr>
              <a:defRPr>
                <a:solidFill>
                  <a:srgbClr val="54585A"/>
                </a:solidFill>
              </a:defRPr>
            </a:lvl4pPr>
            <a:lvl5pPr>
              <a:defRPr>
                <a:solidFill>
                  <a:srgbClr val="54585A"/>
                </a:solidFill>
              </a:defRPr>
            </a:lvl5pPr>
          </a:lstStyle>
          <a:p>
            <a:pPr marL="0" marR="0" lvl="0" indent="0" algn="l" defTabSz="914400" rtl="0" eaLnBrk="1" fontAlgn="auto" latinLnBrk="0" hangingPunct="1">
              <a:lnSpc>
                <a:spcPct val="90000"/>
              </a:lnSpc>
              <a:spcBef>
                <a:spcPts val="1000"/>
              </a:spcBef>
              <a:spcAft>
                <a:spcPts val="0"/>
              </a:spcAft>
              <a:buClrTx/>
              <a:buSzTx/>
              <a:buFont typeface="STIXGeneral-Regular" pitchFamily="2" charset="2"/>
              <a:buNone/>
              <a:tabLst/>
              <a:defRPr/>
            </a:pPr>
            <a:r>
              <a:rPr lang="en-CA" b="1">
                <a:latin typeface="Trebuchet MS" panose="020B0703020202090204" pitchFamily="34" charset="0"/>
              </a:rPr>
              <a:t>SUBHEADER</a:t>
            </a:r>
          </a:p>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a:extLst>
              <a:ext uri="{FF2B5EF4-FFF2-40B4-BE49-F238E27FC236}">
                <a16:creationId xmlns:a16="http://schemas.microsoft.com/office/drawing/2014/main" id="{A6C43D69-A87B-4D49-95CF-7AF393951B90}"/>
              </a:ext>
            </a:extLst>
          </p:cNvPr>
          <p:cNvSpPr>
            <a:spLocks noGrp="1"/>
          </p:cNvSpPr>
          <p:nvPr>
            <p:ph type="title" hasCustomPrompt="1"/>
          </p:nvPr>
        </p:nvSpPr>
        <p:spPr>
          <a:xfrm>
            <a:off x="628650" y="365125"/>
            <a:ext cx="7886700" cy="1325563"/>
          </a:xfrm>
        </p:spPr>
        <p:txBody>
          <a:bodyPr>
            <a:noAutofit/>
          </a:bodyPr>
          <a:lstStyle>
            <a:lvl1pPr>
              <a:defRPr>
                <a:solidFill>
                  <a:srgbClr val="CC0633"/>
                </a:solidFill>
              </a:defRPr>
            </a:lvl1pPr>
          </a:lstStyle>
          <a:p>
            <a:r>
              <a:rPr lang="en-US"/>
              <a:t>PAGE WITH COPY AND IMAGE</a:t>
            </a:r>
          </a:p>
        </p:txBody>
      </p:sp>
    </p:spTree>
    <p:extLst>
      <p:ext uri="{BB962C8B-B14F-4D97-AF65-F5344CB8AC3E}">
        <p14:creationId xmlns:p14="http://schemas.microsoft.com/office/powerpoint/2010/main" val="885017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E0DB9-2A74-BF45-BB9E-9E500F37ABAE}"/>
              </a:ext>
            </a:extLst>
          </p:cNvPr>
          <p:cNvSpPr>
            <a:spLocks noGrp="1"/>
          </p:cNvSpPr>
          <p:nvPr>
            <p:ph type="title" hasCustomPrompt="1"/>
          </p:nvPr>
        </p:nvSpPr>
        <p:spPr/>
        <p:txBody>
          <a:bodyPr>
            <a:noAutofit/>
          </a:bodyPr>
          <a:lstStyle>
            <a:lvl1pPr>
              <a:defRPr>
                <a:solidFill>
                  <a:srgbClr val="CC0633"/>
                </a:solidFill>
              </a:defRPr>
            </a:lvl1pPr>
          </a:lstStyle>
          <a:p>
            <a:r>
              <a:rPr lang="en-US"/>
              <a:t>PAGE WITH TEXT ONLY</a:t>
            </a:r>
          </a:p>
        </p:txBody>
      </p:sp>
      <p:sp>
        <p:nvSpPr>
          <p:cNvPr id="3" name="Slide Number Placeholder 2">
            <a:extLst>
              <a:ext uri="{FF2B5EF4-FFF2-40B4-BE49-F238E27FC236}">
                <a16:creationId xmlns:a16="http://schemas.microsoft.com/office/drawing/2014/main" id="{B6F9D54D-918F-514C-BBA7-693AF6C02B2D}"/>
              </a:ext>
            </a:extLst>
          </p:cNvPr>
          <p:cNvSpPr>
            <a:spLocks noGrp="1"/>
          </p:cNvSpPr>
          <p:nvPr>
            <p:ph type="sldNum" sz="quarter" idx="10"/>
          </p:nvPr>
        </p:nvSpPr>
        <p:spPr/>
        <p:txBody>
          <a:bodyPr/>
          <a:lstStyle>
            <a:lvl1pPr>
              <a:defRPr>
                <a:solidFill>
                  <a:srgbClr val="4D4D4C"/>
                </a:solidFill>
              </a:defRPr>
            </a:lvl1pPr>
          </a:lstStyle>
          <a:p>
            <a:r>
              <a:rPr lang="en-US"/>
              <a:t>SIMON FRASER UNIVERSITY   </a:t>
            </a:r>
            <a:fld id="{45E0C454-F75C-A944-8BC1-78DA56BBB239}" type="slidenum">
              <a:rPr lang="en-US" smtClean="0"/>
              <a:pPr/>
              <a:t>‹#›</a:t>
            </a:fld>
            <a:endParaRPr lang="en-US"/>
          </a:p>
        </p:txBody>
      </p:sp>
      <p:sp>
        <p:nvSpPr>
          <p:cNvPr id="5" name="Text Placeholder 4">
            <a:extLst>
              <a:ext uri="{FF2B5EF4-FFF2-40B4-BE49-F238E27FC236}">
                <a16:creationId xmlns:a16="http://schemas.microsoft.com/office/drawing/2014/main" id="{950C7CFC-CA74-9343-951B-3D96B6149607}"/>
              </a:ext>
            </a:extLst>
          </p:cNvPr>
          <p:cNvSpPr>
            <a:spLocks noGrp="1"/>
          </p:cNvSpPr>
          <p:nvPr>
            <p:ph type="body" sz="quarter" idx="11" hasCustomPrompt="1"/>
          </p:nvPr>
        </p:nvSpPr>
        <p:spPr>
          <a:xfrm>
            <a:off x="628650" y="1912938"/>
            <a:ext cx="7886700" cy="3878262"/>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STIXGeneral-Regular" pitchFamily="2" charset="2"/>
              <a:buNone/>
              <a:tabLst/>
              <a:defRPr>
                <a:solidFill>
                  <a:srgbClr val="54585A"/>
                </a:solidFill>
              </a:defRPr>
            </a:lvl1pPr>
            <a:lvl2pPr>
              <a:defRPr>
                <a:solidFill>
                  <a:srgbClr val="54585A"/>
                </a:solidFill>
              </a:defRPr>
            </a:lvl2pPr>
            <a:lvl3pPr>
              <a:defRPr>
                <a:solidFill>
                  <a:srgbClr val="54585A"/>
                </a:solidFill>
              </a:defRPr>
            </a:lvl3pPr>
            <a:lvl4pPr>
              <a:defRPr>
                <a:solidFill>
                  <a:srgbClr val="54585A"/>
                </a:solidFill>
              </a:defRPr>
            </a:lvl4pPr>
            <a:lvl5pPr>
              <a:defRPr>
                <a:solidFill>
                  <a:srgbClr val="54585A"/>
                </a:solidFill>
              </a:defRPr>
            </a:lvl5pPr>
          </a:lstStyle>
          <a:p>
            <a:pPr marL="0" marR="0" lvl="0" indent="0" algn="l" defTabSz="914400" rtl="0" eaLnBrk="1" fontAlgn="auto" latinLnBrk="0" hangingPunct="1">
              <a:lnSpc>
                <a:spcPct val="90000"/>
              </a:lnSpc>
              <a:spcBef>
                <a:spcPts val="1000"/>
              </a:spcBef>
              <a:spcAft>
                <a:spcPts val="0"/>
              </a:spcAft>
              <a:buClrTx/>
              <a:buSzTx/>
              <a:buFont typeface="STIXGeneral-Regular" pitchFamily="2" charset="2"/>
              <a:buNone/>
              <a:tabLst/>
              <a:defRPr/>
            </a:pPr>
            <a:r>
              <a:rPr lang="en-CA" b="1">
                <a:latin typeface="Trebuchet MS" panose="020B0703020202090204" pitchFamily="34" charset="0"/>
              </a:rPr>
              <a:t>SUBHEADER</a:t>
            </a:r>
          </a:p>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31037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Single Phras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22C1386-D334-864D-8255-FFC79183ABF5}"/>
              </a:ext>
            </a:extLst>
          </p:cNvPr>
          <p:cNvSpPr>
            <a:spLocks noGrp="1"/>
          </p:cNvSpPr>
          <p:nvPr>
            <p:ph type="sldNum" sz="quarter" idx="10"/>
          </p:nvPr>
        </p:nvSpPr>
        <p:spPr/>
        <p:txBody>
          <a:bodyPr/>
          <a:lstStyle/>
          <a:p>
            <a:r>
              <a:rPr lang="en-US"/>
              <a:t>SIMON FRASER UNIVERSITY   </a:t>
            </a:r>
            <a:fld id="{45E0C454-F75C-A944-8BC1-78DA56BBB239}" type="slidenum">
              <a:rPr lang="en-US" smtClean="0"/>
              <a:pPr/>
              <a:t>‹#›</a:t>
            </a:fld>
            <a:endParaRPr lang="en-US"/>
          </a:p>
        </p:txBody>
      </p:sp>
      <p:sp>
        <p:nvSpPr>
          <p:cNvPr id="7" name="Title 1">
            <a:extLst>
              <a:ext uri="{FF2B5EF4-FFF2-40B4-BE49-F238E27FC236}">
                <a16:creationId xmlns:a16="http://schemas.microsoft.com/office/drawing/2014/main" id="{90878862-92D6-5247-A8B5-C605B2892168}"/>
              </a:ext>
            </a:extLst>
          </p:cNvPr>
          <p:cNvSpPr>
            <a:spLocks noGrp="1"/>
          </p:cNvSpPr>
          <p:nvPr>
            <p:ph type="title" hasCustomPrompt="1"/>
          </p:nvPr>
        </p:nvSpPr>
        <p:spPr>
          <a:xfrm>
            <a:off x="838200" y="2766218"/>
            <a:ext cx="8054662" cy="1325563"/>
          </a:xfrm>
        </p:spPr>
        <p:txBody>
          <a:bodyPr/>
          <a:lstStyle>
            <a:lvl1pPr>
              <a:defRPr sz="3600" b="1" baseline="0">
                <a:solidFill>
                  <a:srgbClr val="CC0633"/>
                </a:solidFill>
                <a:latin typeface="Trebuchet MS" panose="020B0703020202090204" pitchFamily="34" charset="0"/>
              </a:defRPr>
            </a:lvl1pPr>
          </a:lstStyle>
          <a:p>
            <a:r>
              <a:rPr lang="en-US"/>
              <a:t>PAGE WITH QUOTE/SINGLE PHRASE</a:t>
            </a:r>
          </a:p>
        </p:txBody>
      </p:sp>
    </p:spTree>
    <p:extLst>
      <p:ext uri="{BB962C8B-B14F-4D97-AF65-F5344CB8AC3E}">
        <p14:creationId xmlns:p14="http://schemas.microsoft.com/office/powerpoint/2010/main" val="11109219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6858000"/>
          </a:xfrm>
          <a:prstGeom prst="rect">
            <a:avLst/>
          </a:prstGeom>
        </p:spPr>
        <p:txBody>
          <a:bodyPr/>
          <a:lstStyle/>
          <a:p>
            <a:endParaRPr lang="en-US"/>
          </a:p>
        </p:txBody>
      </p:sp>
    </p:spTree>
    <p:extLst>
      <p:ext uri="{BB962C8B-B14F-4D97-AF65-F5344CB8AC3E}">
        <p14:creationId xmlns:p14="http://schemas.microsoft.com/office/powerpoint/2010/main" val="3935608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HITE BAR | Title Page with side image">
    <p:spTree>
      <p:nvGrpSpPr>
        <p:cNvPr id="1" name=""/>
        <p:cNvGrpSpPr/>
        <p:nvPr/>
      </p:nvGrpSpPr>
      <p:grpSpPr>
        <a:xfrm>
          <a:off x="0" y="0"/>
          <a:ext cx="0" cy="0"/>
          <a:chOff x="0" y="0"/>
          <a:chExt cx="0" cy="0"/>
        </a:xfrm>
      </p:grpSpPr>
      <p:sp>
        <p:nvSpPr>
          <p:cNvPr id="6" name="Rectangle 5"/>
          <p:cNvSpPr/>
          <p:nvPr userDrawn="1"/>
        </p:nvSpPr>
        <p:spPr>
          <a:xfrm>
            <a:off x="5380038" y="-6350"/>
            <a:ext cx="3763962" cy="6864350"/>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Picture Placeholder 3"/>
          <p:cNvSpPr>
            <a:spLocks noGrp="1"/>
          </p:cNvSpPr>
          <p:nvPr>
            <p:ph type="pic" sz="quarter" idx="11"/>
          </p:nvPr>
        </p:nvSpPr>
        <p:spPr>
          <a:xfrm>
            <a:off x="5380038" y="0"/>
            <a:ext cx="3763962" cy="6864350"/>
          </a:xfrm>
        </p:spPr>
        <p:txBody>
          <a:bodyPr/>
          <a:lstStyle/>
          <a:p>
            <a:endParaRPr lang="en-US"/>
          </a:p>
        </p:txBody>
      </p:sp>
      <p:sp>
        <p:nvSpPr>
          <p:cNvPr id="3" name="Date Placeholder 2">
            <a:extLst>
              <a:ext uri="{FF2B5EF4-FFF2-40B4-BE49-F238E27FC236}">
                <a16:creationId xmlns:a16="http://schemas.microsoft.com/office/drawing/2014/main" id="{E40BDC30-F9E2-E84D-8EC1-32EBBF8E3038}"/>
              </a:ext>
            </a:extLst>
          </p:cNvPr>
          <p:cNvSpPr>
            <a:spLocks noGrp="1"/>
          </p:cNvSpPr>
          <p:nvPr>
            <p:ph type="dt" sz="half" idx="10"/>
          </p:nvPr>
        </p:nvSpPr>
        <p:spPr>
          <a:xfrm>
            <a:off x="628650" y="5573203"/>
            <a:ext cx="2057400" cy="365125"/>
          </a:xfrm>
        </p:spPr>
        <p:txBody>
          <a:bodyPr/>
          <a:lstStyle/>
          <a:p>
            <a:r>
              <a:rPr lang="en-US"/>
              <a:t>DAY MONTH YEAR</a:t>
            </a:r>
          </a:p>
        </p:txBody>
      </p:sp>
      <p:sp>
        <p:nvSpPr>
          <p:cNvPr id="7" name="Title 1">
            <a:extLst>
              <a:ext uri="{FF2B5EF4-FFF2-40B4-BE49-F238E27FC236}">
                <a16:creationId xmlns:a16="http://schemas.microsoft.com/office/drawing/2014/main" id="{9AAA6453-7A6E-6F44-9531-EED55DE91367}"/>
              </a:ext>
            </a:extLst>
          </p:cNvPr>
          <p:cNvSpPr>
            <a:spLocks noGrp="1"/>
          </p:cNvSpPr>
          <p:nvPr>
            <p:ph type="ctrTitle" hasCustomPrompt="1"/>
          </p:nvPr>
        </p:nvSpPr>
        <p:spPr>
          <a:xfrm>
            <a:off x="628649" y="1122363"/>
            <a:ext cx="4751389" cy="3278721"/>
          </a:xfrm>
        </p:spPr>
        <p:txBody>
          <a:bodyPr anchor="t">
            <a:noAutofit/>
          </a:bodyPr>
          <a:lstStyle>
            <a:lvl1pPr algn="l">
              <a:defRPr sz="6000">
                <a:solidFill>
                  <a:srgbClr val="CC0633"/>
                </a:solidFill>
              </a:defRPr>
            </a:lvl1pPr>
          </a:lstStyle>
          <a:p>
            <a:r>
              <a:rPr lang="en-US"/>
              <a:t>PRESENTATION</a:t>
            </a:r>
            <a:br>
              <a:rPr lang="en-US"/>
            </a:br>
            <a:r>
              <a:rPr lang="en-US"/>
              <a:t>TITLE PAGE</a:t>
            </a:r>
            <a:br>
              <a:rPr lang="en-US"/>
            </a:br>
            <a:r>
              <a:rPr lang="en-US"/>
              <a:t>WITH </a:t>
            </a:r>
            <a:br>
              <a:rPr lang="en-US"/>
            </a:br>
            <a:r>
              <a:rPr lang="en-US"/>
              <a:t>SIDE IMAGE</a:t>
            </a:r>
          </a:p>
        </p:txBody>
      </p:sp>
      <p:pic>
        <p:nvPicPr>
          <p:cNvPr id="12" name="Picture 11">
            <a:extLst>
              <a:ext uri="{FF2B5EF4-FFF2-40B4-BE49-F238E27FC236}">
                <a16:creationId xmlns:a16="http://schemas.microsoft.com/office/drawing/2014/main" id="{D54AFDEA-ECA5-5949-BBA0-CB12683808AD}"/>
              </a:ext>
            </a:extLst>
          </p:cNvPr>
          <p:cNvPicPr>
            <a:picLocks noChangeAspect="1"/>
          </p:cNvPicPr>
          <p:nvPr userDrawn="1"/>
        </p:nvPicPr>
        <p:blipFill>
          <a:blip/>
          <a:stretch>
            <a:fillRect/>
          </a:stretch>
        </p:blipFill>
        <p:spPr>
          <a:xfrm>
            <a:off x="7221196" y="0"/>
            <a:ext cx="1281870" cy="640935"/>
          </a:xfrm>
          <a:prstGeom prst="rect">
            <a:avLst/>
          </a:prstGeom>
        </p:spPr>
      </p:pic>
    </p:spTree>
    <p:extLst>
      <p:ext uri="{BB962C8B-B14F-4D97-AF65-F5344CB8AC3E}">
        <p14:creationId xmlns:p14="http://schemas.microsoft.com/office/powerpoint/2010/main" val="2453020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RED BAR | Title Page with top imag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CC24254-722A-B146-BECC-4895EC4DA86A}"/>
              </a:ext>
            </a:extLst>
          </p:cNvPr>
          <p:cNvSpPr txBox="1"/>
          <p:nvPr userDrawn="1"/>
        </p:nvSpPr>
        <p:spPr>
          <a:xfrm>
            <a:off x="0" y="3743324"/>
            <a:ext cx="9143999" cy="3114675"/>
          </a:xfrm>
          <a:prstGeom prst="rect">
            <a:avLst/>
          </a:prstGeom>
          <a:solidFill>
            <a:srgbClr val="CC0633"/>
          </a:solidFill>
        </p:spPr>
        <p:txBody>
          <a:bodyPr wrap="square" rtlCol="0">
            <a:spAutoFit/>
          </a:bodyPr>
          <a:lstStyle/>
          <a:p>
            <a:endParaRPr lang="en-US"/>
          </a:p>
        </p:txBody>
      </p:sp>
      <p:sp>
        <p:nvSpPr>
          <p:cNvPr id="5" name="Title 1">
            <a:extLst>
              <a:ext uri="{FF2B5EF4-FFF2-40B4-BE49-F238E27FC236}">
                <a16:creationId xmlns:a16="http://schemas.microsoft.com/office/drawing/2014/main" id="{A9135019-64D5-5141-B3AA-B6B20940587F}"/>
              </a:ext>
            </a:extLst>
          </p:cNvPr>
          <p:cNvSpPr>
            <a:spLocks noGrp="1"/>
          </p:cNvSpPr>
          <p:nvPr>
            <p:ph type="ctrTitle" hasCustomPrompt="1"/>
          </p:nvPr>
        </p:nvSpPr>
        <p:spPr>
          <a:xfrm>
            <a:off x="730666" y="4101752"/>
            <a:ext cx="7772400" cy="3278721"/>
          </a:xfrm>
        </p:spPr>
        <p:txBody>
          <a:bodyPr anchor="t">
            <a:noAutofit/>
          </a:bodyPr>
          <a:lstStyle>
            <a:lvl1pPr algn="l">
              <a:defRPr sz="6000">
                <a:solidFill>
                  <a:schemeClr val="bg1"/>
                </a:solidFill>
              </a:defRPr>
            </a:lvl1pPr>
          </a:lstStyle>
          <a:p>
            <a:r>
              <a:rPr lang="en-US"/>
              <a:t>PRESENTATION</a:t>
            </a:r>
            <a:br>
              <a:rPr lang="en-US"/>
            </a:br>
            <a:r>
              <a:rPr lang="en-US"/>
              <a:t>TITLE PAGE</a:t>
            </a:r>
            <a:br>
              <a:rPr lang="en-US"/>
            </a:br>
            <a:r>
              <a:rPr lang="en-US"/>
              <a:t>WITH TOP IMAGE</a:t>
            </a:r>
          </a:p>
        </p:txBody>
      </p:sp>
      <p:sp>
        <p:nvSpPr>
          <p:cNvPr id="6" name="Picture Placeholder 3"/>
          <p:cNvSpPr>
            <a:spLocks noGrp="1"/>
          </p:cNvSpPr>
          <p:nvPr>
            <p:ph type="pic" sz="quarter" idx="11"/>
          </p:nvPr>
        </p:nvSpPr>
        <p:spPr>
          <a:xfrm>
            <a:off x="0" y="-1"/>
            <a:ext cx="9144000" cy="3743325"/>
          </a:xfrm>
        </p:spPr>
        <p:txBody>
          <a:bodyPr/>
          <a:lstStyle/>
          <a:p>
            <a:endParaRPr lang="en-US"/>
          </a:p>
        </p:txBody>
      </p:sp>
      <p:pic>
        <p:nvPicPr>
          <p:cNvPr id="8" name="Picture 7">
            <a:extLst>
              <a:ext uri="{FF2B5EF4-FFF2-40B4-BE49-F238E27FC236}">
                <a16:creationId xmlns:a16="http://schemas.microsoft.com/office/drawing/2014/main" id="{D54AFDEA-ECA5-5949-BBA0-CB12683808AD}"/>
              </a:ext>
            </a:extLst>
          </p:cNvPr>
          <p:cNvPicPr>
            <a:picLocks noChangeAspect="1"/>
          </p:cNvPicPr>
          <p:nvPr userDrawn="1"/>
        </p:nvPicPr>
        <p:blipFill>
          <a:blip/>
          <a:stretch>
            <a:fillRect/>
          </a:stretch>
        </p:blipFill>
        <p:spPr>
          <a:xfrm>
            <a:off x="7221196" y="0"/>
            <a:ext cx="1281870" cy="640935"/>
          </a:xfrm>
          <a:prstGeom prst="rect">
            <a:avLst/>
          </a:prstGeom>
        </p:spPr>
      </p:pic>
    </p:spTree>
    <p:extLst>
      <p:ext uri="{BB962C8B-B14F-4D97-AF65-F5344CB8AC3E}">
        <p14:creationId xmlns:p14="http://schemas.microsoft.com/office/powerpoint/2010/main" val="3834892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HITE BAR | Title Page with top image">
    <p:spTree>
      <p:nvGrpSpPr>
        <p:cNvPr id="1" name=""/>
        <p:cNvGrpSpPr/>
        <p:nvPr/>
      </p:nvGrpSpPr>
      <p:grpSpPr>
        <a:xfrm>
          <a:off x="0" y="0"/>
          <a:ext cx="0" cy="0"/>
          <a:chOff x="0" y="0"/>
          <a:chExt cx="0" cy="0"/>
        </a:xfrm>
      </p:grpSpPr>
      <p:sp>
        <p:nvSpPr>
          <p:cNvPr id="3" name="Rectangle 2"/>
          <p:cNvSpPr/>
          <p:nvPr userDrawn="1"/>
        </p:nvSpPr>
        <p:spPr>
          <a:xfrm>
            <a:off x="0" y="-6351"/>
            <a:ext cx="9144000" cy="3830855"/>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Picture Placeholder 3"/>
          <p:cNvSpPr>
            <a:spLocks noGrp="1"/>
          </p:cNvSpPr>
          <p:nvPr>
            <p:ph type="pic" sz="quarter" idx="11"/>
          </p:nvPr>
        </p:nvSpPr>
        <p:spPr>
          <a:xfrm>
            <a:off x="0" y="-1"/>
            <a:ext cx="9144000" cy="3830855"/>
          </a:xfrm>
        </p:spPr>
        <p:txBody>
          <a:bodyPr/>
          <a:lstStyle/>
          <a:p>
            <a:endParaRPr lang="en-US"/>
          </a:p>
        </p:txBody>
      </p:sp>
      <p:sp>
        <p:nvSpPr>
          <p:cNvPr id="4" name="Title 1">
            <a:extLst>
              <a:ext uri="{FF2B5EF4-FFF2-40B4-BE49-F238E27FC236}">
                <a16:creationId xmlns:a16="http://schemas.microsoft.com/office/drawing/2014/main" id="{A46B9196-03E0-1243-81CF-AEC41C822380}"/>
              </a:ext>
            </a:extLst>
          </p:cNvPr>
          <p:cNvSpPr>
            <a:spLocks noGrp="1"/>
          </p:cNvSpPr>
          <p:nvPr>
            <p:ph type="ctrTitle" hasCustomPrompt="1"/>
          </p:nvPr>
        </p:nvSpPr>
        <p:spPr>
          <a:xfrm>
            <a:off x="730666" y="4101752"/>
            <a:ext cx="7772400" cy="3278721"/>
          </a:xfrm>
        </p:spPr>
        <p:txBody>
          <a:bodyPr anchor="t">
            <a:noAutofit/>
          </a:bodyPr>
          <a:lstStyle>
            <a:lvl1pPr algn="l">
              <a:defRPr sz="6000">
                <a:solidFill>
                  <a:srgbClr val="CC0633"/>
                </a:solidFill>
              </a:defRPr>
            </a:lvl1pPr>
          </a:lstStyle>
          <a:p>
            <a:r>
              <a:rPr lang="en-US"/>
              <a:t>PRESENTATION</a:t>
            </a:r>
            <a:br>
              <a:rPr lang="en-US"/>
            </a:br>
            <a:r>
              <a:rPr lang="en-US"/>
              <a:t>TITLE PAGE</a:t>
            </a:r>
            <a:br>
              <a:rPr lang="en-US"/>
            </a:br>
            <a:r>
              <a:rPr lang="en-US"/>
              <a:t>WITH TOP IMAGE</a:t>
            </a:r>
          </a:p>
        </p:txBody>
      </p:sp>
      <p:pic>
        <p:nvPicPr>
          <p:cNvPr id="6" name="Picture 5">
            <a:extLst>
              <a:ext uri="{FF2B5EF4-FFF2-40B4-BE49-F238E27FC236}">
                <a16:creationId xmlns:a16="http://schemas.microsoft.com/office/drawing/2014/main" id="{D54AFDEA-ECA5-5949-BBA0-CB12683808AD}"/>
              </a:ext>
            </a:extLst>
          </p:cNvPr>
          <p:cNvPicPr>
            <a:picLocks noChangeAspect="1"/>
          </p:cNvPicPr>
          <p:nvPr userDrawn="1"/>
        </p:nvPicPr>
        <p:blipFill>
          <a:blip/>
          <a:stretch>
            <a:fillRect/>
          </a:stretch>
        </p:blipFill>
        <p:spPr>
          <a:xfrm>
            <a:off x="7221196" y="0"/>
            <a:ext cx="1281870" cy="640935"/>
          </a:xfrm>
          <a:prstGeom prst="rect">
            <a:avLst/>
          </a:prstGeom>
        </p:spPr>
      </p:pic>
    </p:spTree>
    <p:extLst>
      <p:ext uri="{BB962C8B-B14F-4D97-AF65-F5344CB8AC3E}">
        <p14:creationId xmlns:p14="http://schemas.microsoft.com/office/powerpoint/2010/main" val="431708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ED BAR | Title Page without imag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1C29D96-D707-B34D-8402-C357832A3C7A}"/>
              </a:ext>
            </a:extLst>
          </p:cNvPr>
          <p:cNvSpPr txBox="1"/>
          <p:nvPr userDrawn="1"/>
        </p:nvSpPr>
        <p:spPr>
          <a:xfrm>
            <a:off x="0" y="1386479"/>
            <a:ext cx="9144000" cy="4025463"/>
          </a:xfrm>
          <a:prstGeom prst="rect">
            <a:avLst/>
          </a:prstGeom>
          <a:solidFill>
            <a:srgbClr val="CC0633"/>
          </a:solidFill>
        </p:spPr>
        <p:txBody>
          <a:bodyPr wrap="square" rtlCol="0">
            <a:spAutoFit/>
          </a:bodyPr>
          <a:lstStyle/>
          <a:p>
            <a:endParaRPr lang="en-US"/>
          </a:p>
        </p:txBody>
      </p:sp>
      <p:sp>
        <p:nvSpPr>
          <p:cNvPr id="11" name="Date Placeholder 2">
            <a:extLst>
              <a:ext uri="{FF2B5EF4-FFF2-40B4-BE49-F238E27FC236}">
                <a16:creationId xmlns:a16="http://schemas.microsoft.com/office/drawing/2014/main" id="{A9E8EA64-4192-3B4B-B6D0-A0CBC5D266D2}"/>
              </a:ext>
            </a:extLst>
          </p:cNvPr>
          <p:cNvSpPr>
            <a:spLocks noGrp="1"/>
          </p:cNvSpPr>
          <p:nvPr>
            <p:ph type="dt" sz="half" idx="10"/>
          </p:nvPr>
        </p:nvSpPr>
        <p:spPr>
          <a:xfrm>
            <a:off x="628650" y="5599184"/>
            <a:ext cx="2057400" cy="365125"/>
          </a:xfrm>
        </p:spPr>
        <p:txBody>
          <a:bodyPr/>
          <a:lstStyle>
            <a:lvl1pPr>
              <a:defRPr>
                <a:solidFill>
                  <a:srgbClr val="4D4D4C"/>
                </a:solidFill>
              </a:defRPr>
            </a:lvl1pPr>
          </a:lstStyle>
          <a:p>
            <a:r>
              <a:rPr lang="en-US"/>
              <a:t>DAY MONTH YEAR</a:t>
            </a:r>
          </a:p>
        </p:txBody>
      </p:sp>
      <p:pic>
        <p:nvPicPr>
          <p:cNvPr id="13" name="Picture 12">
            <a:extLst>
              <a:ext uri="{FF2B5EF4-FFF2-40B4-BE49-F238E27FC236}">
                <a16:creationId xmlns:a16="http://schemas.microsoft.com/office/drawing/2014/main" id="{B64D345E-FAF2-894B-9E63-6F75C8E5BD2D}"/>
              </a:ext>
            </a:extLst>
          </p:cNvPr>
          <p:cNvPicPr>
            <a:picLocks noChangeAspect="1"/>
          </p:cNvPicPr>
          <p:nvPr userDrawn="1"/>
        </p:nvPicPr>
        <p:blipFill>
          <a:blip/>
          <a:stretch>
            <a:fillRect/>
          </a:stretch>
        </p:blipFill>
        <p:spPr>
          <a:xfrm>
            <a:off x="7221196" y="0"/>
            <a:ext cx="1281870" cy="640935"/>
          </a:xfrm>
          <a:prstGeom prst="rect">
            <a:avLst/>
          </a:prstGeom>
        </p:spPr>
      </p:pic>
      <p:sp>
        <p:nvSpPr>
          <p:cNvPr id="5" name="Title 1">
            <a:extLst>
              <a:ext uri="{FF2B5EF4-FFF2-40B4-BE49-F238E27FC236}">
                <a16:creationId xmlns:a16="http://schemas.microsoft.com/office/drawing/2014/main" id="{C9131F03-220F-7843-B21F-44753B90782B}"/>
              </a:ext>
            </a:extLst>
          </p:cNvPr>
          <p:cNvSpPr>
            <a:spLocks noGrp="1"/>
          </p:cNvSpPr>
          <p:nvPr>
            <p:ph type="ctrTitle" hasCustomPrompt="1"/>
          </p:nvPr>
        </p:nvSpPr>
        <p:spPr>
          <a:xfrm>
            <a:off x="730666" y="1915764"/>
            <a:ext cx="7772400" cy="3278721"/>
          </a:xfrm>
        </p:spPr>
        <p:txBody>
          <a:bodyPr anchor="t">
            <a:noAutofit/>
          </a:bodyPr>
          <a:lstStyle>
            <a:lvl1pPr algn="l">
              <a:defRPr sz="7200">
                <a:solidFill>
                  <a:schemeClr val="bg1"/>
                </a:solidFill>
              </a:defRPr>
            </a:lvl1pPr>
          </a:lstStyle>
          <a:p>
            <a:r>
              <a:rPr lang="en-US"/>
              <a:t>PRESENTATION</a:t>
            </a:r>
            <a:br>
              <a:rPr lang="en-US"/>
            </a:br>
            <a:r>
              <a:rPr lang="en-US"/>
              <a:t>TITLE PAGE</a:t>
            </a:r>
            <a:br>
              <a:rPr lang="en-US"/>
            </a:br>
            <a:r>
              <a:rPr lang="en-US"/>
              <a:t>WITHOUT IMAGE</a:t>
            </a:r>
          </a:p>
        </p:txBody>
      </p:sp>
    </p:spTree>
    <p:extLst>
      <p:ext uri="{BB962C8B-B14F-4D97-AF65-F5344CB8AC3E}">
        <p14:creationId xmlns:p14="http://schemas.microsoft.com/office/powerpoint/2010/main" val="2283154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HITE BAR | Title Page without image">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D1140F4F-0E75-ED4A-90B8-D9886065EBC1}"/>
              </a:ext>
            </a:extLst>
          </p:cNvPr>
          <p:cNvSpPr txBox="1"/>
          <p:nvPr userDrawn="1"/>
        </p:nvSpPr>
        <p:spPr>
          <a:xfrm>
            <a:off x="0" y="0"/>
            <a:ext cx="9144000" cy="6858000"/>
          </a:xfrm>
          <a:prstGeom prst="rect">
            <a:avLst/>
          </a:prstGeom>
          <a:solidFill>
            <a:srgbClr val="CC0633"/>
          </a:solidFill>
        </p:spPr>
        <p:txBody>
          <a:bodyPr wrap="square" rtlCol="0">
            <a:spAutoFit/>
          </a:bodyPr>
          <a:lstStyle/>
          <a:p>
            <a:endParaRPr lang="en-US"/>
          </a:p>
        </p:txBody>
      </p:sp>
      <p:sp>
        <p:nvSpPr>
          <p:cNvPr id="7" name="TextBox 6">
            <a:extLst>
              <a:ext uri="{FF2B5EF4-FFF2-40B4-BE49-F238E27FC236}">
                <a16:creationId xmlns:a16="http://schemas.microsoft.com/office/drawing/2014/main" id="{7C99B31A-829C-DC4E-8280-930D2537D48A}"/>
              </a:ext>
            </a:extLst>
          </p:cNvPr>
          <p:cNvSpPr txBox="1"/>
          <p:nvPr userDrawn="1"/>
        </p:nvSpPr>
        <p:spPr>
          <a:xfrm>
            <a:off x="1" y="1376854"/>
            <a:ext cx="9144000" cy="4025463"/>
          </a:xfrm>
          <a:prstGeom prst="rect">
            <a:avLst/>
          </a:prstGeom>
          <a:solidFill>
            <a:schemeClr val="bg1"/>
          </a:solidFill>
        </p:spPr>
        <p:txBody>
          <a:bodyPr wrap="square" rtlCol="0">
            <a:noAutofit/>
          </a:bodyPr>
          <a:lstStyle/>
          <a:p>
            <a:endParaRPr lang="en-US"/>
          </a:p>
        </p:txBody>
      </p:sp>
      <p:sp>
        <p:nvSpPr>
          <p:cNvPr id="2" name="Title 1"/>
          <p:cNvSpPr>
            <a:spLocks noGrp="1"/>
          </p:cNvSpPr>
          <p:nvPr>
            <p:ph type="ctrTitle" hasCustomPrompt="1"/>
          </p:nvPr>
        </p:nvSpPr>
        <p:spPr>
          <a:xfrm>
            <a:off x="730666" y="1873722"/>
            <a:ext cx="7772400" cy="3278721"/>
          </a:xfrm>
        </p:spPr>
        <p:txBody>
          <a:bodyPr anchor="t">
            <a:noAutofit/>
          </a:bodyPr>
          <a:lstStyle>
            <a:lvl1pPr algn="l">
              <a:defRPr sz="7200">
                <a:solidFill>
                  <a:srgbClr val="CC0633"/>
                </a:solidFill>
              </a:defRPr>
            </a:lvl1pPr>
          </a:lstStyle>
          <a:p>
            <a:r>
              <a:rPr lang="en-US"/>
              <a:t>PRESENTATION</a:t>
            </a:r>
            <a:br>
              <a:rPr lang="en-US"/>
            </a:br>
            <a:r>
              <a:rPr lang="en-US"/>
              <a:t>TITLE PAGE</a:t>
            </a:r>
            <a:br>
              <a:rPr lang="en-US"/>
            </a:br>
            <a:r>
              <a:rPr lang="en-US"/>
              <a:t>WITHOUT IMAGE</a:t>
            </a:r>
          </a:p>
        </p:txBody>
      </p:sp>
      <p:sp>
        <p:nvSpPr>
          <p:cNvPr id="11" name="Date Placeholder 2">
            <a:extLst>
              <a:ext uri="{FF2B5EF4-FFF2-40B4-BE49-F238E27FC236}">
                <a16:creationId xmlns:a16="http://schemas.microsoft.com/office/drawing/2014/main" id="{A9E8EA64-4192-3B4B-B6D0-A0CBC5D266D2}"/>
              </a:ext>
            </a:extLst>
          </p:cNvPr>
          <p:cNvSpPr>
            <a:spLocks noGrp="1"/>
          </p:cNvSpPr>
          <p:nvPr>
            <p:ph type="dt" sz="half" idx="10"/>
          </p:nvPr>
        </p:nvSpPr>
        <p:spPr>
          <a:xfrm>
            <a:off x="628650" y="5599184"/>
            <a:ext cx="2057400" cy="365125"/>
          </a:xfrm>
        </p:spPr>
        <p:txBody>
          <a:bodyPr/>
          <a:lstStyle/>
          <a:p>
            <a:r>
              <a:rPr lang="en-US"/>
              <a:t>DAY MONTH YEAR</a:t>
            </a:r>
          </a:p>
        </p:txBody>
      </p:sp>
      <p:pic>
        <p:nvPicPr>
          <p:cNvPr id="13" name="Picture 12">
            <a:extLst>
              <a:ext uri="{FF2B5EF4-FFF2-40B4-BE49-F238E27FC236}">
                <a16:creationId xmlns:a16="http://schemas.microsoft.com/office/drawing/2014/main" id="{B64D345E-FAF2-894B-9E63-6F75C8E5BD2D}"/>
              </a:ext>
            </a:extLst>
          </p:cNvPr>
          <p:cNvPicPr>
            <a:picLocks noChangeAspect="1"/>
          </p:cNvPicPr>
          <p:nvPr userDrawn="1"/>
        </p:nvPicPr>
        <p:blipFill>
          <a:blip/>
          <a:stretch>
            <a:fillRect/>
          </a:stretch>
        </p:blipFill>
        <p:spPr>
          <a:xfrm>
            <a:off x="7221196" y="0"/>
            <a:ext cx="1281870" cy="640935"/>
          </a:xfrm>
          <a:prstGeom prst="rect">
            <a:avLst/>
          </a:prstGeom>
        </p:spPr>
      </p:pic>
    </p:spTree>
    <p:extLst>
      <p:ext uri="{BB962C8B-B14F-4D97-AF65-F5344CB8AC3E}">
        <p14:creationId xmlns:p14="http://schemas.microsoft.com/office/powerpoint/2010/main" val="755074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D BAR | Divider with image">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799254E-32E2-114F-A2A6-F2A42B61EF54}"/>
              </a:ext>
            </a:extLst>
          </p:cNvPr>
          <p:cNvSpPr txBox="1"/>
          <p:nvPr userDrawn="1"/>
        </p:nvSpPr>
        <p:spPr>
          <a:xfrm>
            <a:off x="0" y="4616604"/>
            <a:ext cx="9143999" cy="2241395"/>
          </a:xfrm>
          <a:prstGeom prst="rect">
            <a:avLst/>
          </a:prstGeom>
          <a:solidFill>
            <a:srgbClr val="CC0633"/>
          </a:solidFill>
        </p:spPr>
        <p:txBody>
          <a:bodyPr wrap="square" rtlCol="0">
            <a:spAutoFit/>
          </a:bodyPr>
          <a:lstStyle/>
          <a:p>
            <a:endParaRPr lang="en-US"/>
          </a:p>
        </p:txBody>
      </p:sp>
      <p:sp>
        <p:nvSpPr>
          <p:cNvPr id="4" name="Title 1">
            <a:extLst>
              <a:ext uri="{FF2B5EF4-FFF2-40B4-BE49-F238E27FC236}">
                <a16:creationId xmlns:a16="http://schemas.microsoft.com/office/drawing/2014/main" id="{32EAF80E-C239-7D49-B7D5-73DE043447C5}"/>
              </a:ext>
            </a:extLst>
          </p:cNvPr>
          <p:cNvSpPr txBox="1">
            <a:spLocks/>
          </p:cNvSpPr>
          <p:nvPr userDrawn="1"/>
        </p:nvSpPr>
        <p:spPr>
          <a:xfrm>
            <a:off x="742950" y="4074160"/>
            <a:ext cx="7772400" cy="1807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7200" kern="1200">
                <a:solidFill>
                  <a:schemeClr val="bg1"/>
                </a:solidFill>
                <a:latin typeface="Impact" panose="020B0806030902050204" pitchFamily="34" charset="0"/>
                <a:ea typeface="+mj-ea"/>
                <a:cs typeface="+mj-cs"/>
              </a:defRPr>
            </a:lvl1pPr>
          </a:lstStyle>
          <a:p>
            <a:endParaRPr lang="en-US" sz="6000" b="0" cap="none" spc="0">
              <a:ln>
                <a:noFill/>
              </a:ln>
              <a:solidFill>
                <a:schemeClr val="bg1"/>
              </a:solidFill>
              <a:effectLst/>
            </a:endParaRPr>
          </a:p>
        </p:txBody>
      </p:sp>
      <p:sp>
        <p:nvSpPr>
          <p:cNvPr id="14" name="Title Placeholder 1">
            <a:extLst>
              <a:ext uri="{FF2B5EF4-FFF2-40B4-BE49-F238E27FC236}">
                <a16:creationId xmlns:a16="http://schemas.microsoft.com/office/drawing/2014/main" id="{9610554A-53CA-F244-A80E-860C45BC4CD9}"/>
              </a:ext>
            </a:extLst>
          </p:cNvPr>
          <p:cNvSpPr>
            <a:spLocks noGrp="1"/>
          </p:cNvSpPr>
          <p:nvPr>
            <p:ph type="title" hasCustomPrompt="1"/>
          </p:nvPr>
        </p:nvSpPr>
        <p:spPr>
          <a:xfrm>
            <a:off x="628650" y="4867380"/>
            <a:ext cx="7886700" cy="1981200"/>
          </a:xfrm>
          <a:prstGeom prst="rect">
            <a:avLst/>
          </a:prstGeom>
        </p:spPr>
        <p:txBody>
          <a:bodyPr vert="horz" lIns="91440" tIns="45720" rIns="91440" bIns="45720" rtlCol="0" anchor="t">
            <a:noAutofit/>
          </a:bodyPr>
          <a:lstStyle>
            <a:lvl1pPr>
              <a:defRPr sz="6000">
                <a:solidFill>
                  <a:schemeClr val="bg1"/>
                </a:solidFill>
              </a:defRPr>
            </a:lvl1pPr>
          </a:lstStyle>
          <a:p>
            <a:r>
              <a:rPr lang="en-US"/>
              <a:t>DIVIDER SLIDE</a:t>
            </a:r>
            <a:br>
              <a:rPr lang="en-US"/>
            </a:br>
            <a:r>
              <a:rPr lang="en-US"/>
              <a:t>WITH IMAGE</a:t>
            </a:r>
          </a:p>
        </p:txBody>
      </p:sp>
      <p:sp>
        <p:nvSpPr>
          <p:cNvPr id="6" name="Picture Placeholder 11"/>
          <p:cNvSpPr>
            <a:spLocks noGrp="1"/>
          </p:cNvSpPr>
          <p:nvPr>
            <p:ph type="pic" sz="quarter" idx="12"/>
          </p:nvPr>
        </p:nvSpPr>
        <p:spPr>
          <a:xfrm>
            <a:off x="1" y="0"/>
            <a:ext cx="9143999" cy="4616605"/>
          </a:xfrm>
        </p:spPr>
        <p:txBody>
          <a:bodyPr/>
          <a:lstStyle/>
          <a:p>
            <a:endParaRPr lang="en-US"/>
          </a:p>
        </p:txBody>
      </p:sp>
    </p:spTree>
    <p:extLst>
      <p:ext uri="{BB962C8B-B14F-4D97-AF65-F5344CB8AC3E}">
        <p14:creationId xmlns:p14="http://schemas.microsoft.com/office/powerpoint/2010/main" val="1588999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HITE BAR | Divider with image">
    <p:spTree>
      <p:nvGrpSpPr>
        <p:cNvPr id="1" name=""/>
        <p:cNvGrpSpPr/>
        <p:nvPr/>
      </p:nvGrpSpPr>
      <p:grpSpPr>
        <a:xfrm>
          <a:off x="0" y="0"/>
          <a:ext cx="0" cy="0"/>
          <a:chOff x="0" y="0"/>
          <a:chExt cx="0" cy="0"/>
        </a:xfrm>
      </p:grpSpPr>
      <p:sp>
        <p:nvSpPr>
          <p:cNvPr id="4" name="Rectangle 3"/>
          <p:cNvSpPr/>
          <p:nvPr userDrawn="1"/>
        </p:nvSpPr>
        <p:spPr>
          <a:xfrm>
            <a:off x="0" y="-6351"/>
            <a:ext cx="9144000" cy="4622956"/>
          </a:xfrm>
          <a:prstGeom prst="rect">
            <a:avLst/>
          </a:prstGeom>
          <a:solidFill>
            <a:schemeClr val="bg1">
              <a:lumMod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Title Placeholder 1">
            <a:extLst>
              <a:ext uri="{FF2B5EF4-FFF2-40B4-BE49-F238E27FC236}">
                <a16:creationId xmlns:a16="http://schemas.microsoft.com/office/drawing/2014/main" id="{D59863EB-4CAE-3147-80D3-6A6B117A1C1E}"/>
              </a:ext>
            </a:extLst>
          </p:cNvPr>
          <p:cNvSpPr>
            <a:spLocks noGrp="1"/>
          </p:cNvSpPr>
          <p:nvPr>
            <p:ph type="title" hasCustomPrompt="1"/>
          </p:nvPr>
        </p:nvSpPr>
        <p:spPr>
          <a:xfrm>
            <a:off x="628650" y="4873813"/>
            <a:ext cx="7886700" cy="1981200"/>
          </a:xfrm>
          <a:prstGeom prst="rect">
            <a:avLst/>
          </a:prstGeom>
        </p:spPr>
        <p:txBody>
          <a:bodyPr vert="horz" lIns="91440" tIns="45720" rIns="91440" bIns="45720" rtlCol="0" anchor="t">
            <a:noAutofit/>
          </a:bodyPr>
          <a:lstStyle>
            <a:lvl1pPr>
              <a:defRPr sz="6000">
                <a:solidFill>
                  <a:srgbClr val="CC0633"/>
                </a:solidFill>
              </a:defRPr>
            </a:lvl1pPr>
          </a:lstStyle>
          <a:p>
            <a:r>
              <a:rPr lang="en-US"/>
              <a:t>DIVIDER SLIDE</a:t>
            </a:r>
            <a:br>
              <a:rPr lang="en-US"/>
            </a:br>
            <a:r>
              <a:rPr lang="en-US"/>
              <a:t>WITH IMAGE</a:t>
            </a:r>
          </a:p>
        </p:txBody>
      </p:sp>
      <p:sp>
        <p:nvSpPr>
          <p:cNvPr id="3" name="Picture Placeholder 11"/>
          <p:cNvSpPr>
            <a:spLocks noGrp="1"/>
          </p:cNvSpPr>
          <p:nvPr>
            <p:ph type="pic" sz="quarter" idx="12"/>
          </p:nvPr>
        </p:nvSpPr>
        <p:spPr>
          <a:xfrm>
            <a:off x="1" y="0"/>
            <a:ext cx="9143999" cy="4616605"/>
          </a:xfrm>
        </p:spPr>
        <p:txBody>
          <a:bodyPr/>
          <a:lstStyle/>
          <a:p>
            <a:endParaRPr lang="en-US"/>
          </a:p>
        </p:txBody>
      </p:sp>
    </p:spTree>
    <p:extLst>
      <p:ext uri="{BB962C8B-B14F-4D97-AF65-F5344CB8AC3E}">
        <p14:creationId xmlns:p14="http://schemas.microsoft.com/office/powerpoint/2010/main" val="2854404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ED BG | Divider without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245495F-AAF0-814D-B78C-7262063FD12C}"/>
              </a:ext>
            </a:extLst>
          </p:cNvPr>
          <p:cNvSpPr/>
          <p:nvPr userDrawn="1"/>
        </p:nvSpPr>
        <p:spPr>
          <a:xfrm>
            <a:off x="0" y="0"/>
            <a:ext cx="9144000" cy="6858000"/>
          </a:xfrm>
          <a:prstGeom prst="rect">
            <a:avLst/>
          </a:prstGeom>
          <a:solidFill>
            <a:srgbClr val="CC06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3ADF292E-D6B1-DF4C-B6D6-E1816AD22E88}"/>
              </a:ext>
            </a:extLst>
          </p:cNvPr>
          <p:cNvSpPr>
            <a:spLocks noGrp="1"/>
          </p:cNvSpPr>
          <p:nvPr>
            <p:ph type="sldNum" sz="quarter" idx="10"/>
          </p:nvPr>
        </p:nvSpPr>
        <p:spPr>
          <a:xfrm>
            <a:off x="5220929" y="5994400"/>
            <a:ext cx="3294421" cy="365125"/>
          </a:xfrm>
          <a:prstGeom prst="rect">
            <a:avLst/>
          </a:prstGeom>
        </p:spPr>
        <p:txBody>
          <a:bodyPr/>
          <a:lstStyle/>
          <a:p>
            <a:r>
              <a:rPr lang="en-US"/>
              <a:t>SIMON FRASER UNIVERSITY   </a:t>
            </a:r>
            <a:fld id="{45E0C454-F75C-A944-8BC1-78DA56BBB239}" type="slidenum">
              <a:rPr lang="en-US" smtClean="0"/>
              <a:pPr/>
              <a:t>‹#›</a:t>
            </a:fld>
            <a:endParaRPr lang="en-US"/>
          </a:p>
        </p:txBody>
      </p:sp>
      <p:sp>
        <p:nvSpPr>
          <p:cNvPr id="6" name="Title Placeholder 1">
            <a:extLst>
              <a:ext uri="{FF2B5EF4-FFF2-40B4-BE49-F238E27FC236}">
                <a16:creationId xmlns:a16="http://schemas.microsoft.com/office/drawing/2014/main" id="{45CF9BFB-423A-564F-88B5-A2656C913A7D}"/>
              </a:ext>
            </a:extLst>
          </p:cNvPr>
          <p:cNvSpPr>
            <a:spLocks noGrp="1"/>
          </p:cNvSpPr>
          <p:nvPr>
            <p:ph type="title" hasCustomPrompt="1"/>
          </p:nvPr>
        </p:nvSpPr>
        <p:spPr>
          <a:xfrm>
            <a:off x="742950" y="2016760"/>
            <a:ext cx="7886700" cy="2824480"/>
          </a:xfrm>
          <a:prstGeom prst="rect">
            <a:avLst/>
          </a:prstGeom>
        </p:spPr>
        <p:txBody>
          <a:bodyPr vert="horz" lIns="91440" tIns="45720" rIns="91440" bIns="45720" rtlCol="0" anchor="t">
            <a:noAutofit/>
          </a:bodyPr>
          <a:lstStyle>
            <a:lvl1pPr>
              <a:defRPr sz="8800">
                <a:solidFill>
                  <a:schemeClr val="bg1"/>
                </a:solidFill>
              </a:defRPr>
            </a:lvl1pPr>
          </a:lstStyle>
          <a:p>
            <a:r>
              <a:rPr lang="en-US"/>
              <a:t>DIVIDER SLIDE</a:t>
            </a:r>
            <a:br>
              <a:rPr lang="en-US"/>
            </a:br>
            <a:r>
              <a:rPr lang="en-US"/>
              <a:t>WITHOUT IMAGE</a:t>
            </a:r>
          </a:p>
        </p:txBody>
      </p:sp>
    </p:spTree>
    <p:extLst>
      <p:ext uri="{BB962C8B-B14F-4D97-AF65-F5344CB8AC3E}">
        <p14:creationId xmlns:p14="http://schemas.microsoft.com/office/powerpoint/2010/main" val="402479062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41266"/>
            <a:ext cx="7886700" cy="849423"/>
          </a:xfrm>
          <a:prstGeom prst="rect">
            <a:avLst/>
          </a:prstGeom>
        </p:spPr>
        <p:txBody>
          <a:bodyPr vert="horz" lIns="91440" tIns="45720" rIns="91440" bIns="45720" rtlCol="0" anchor="t" anchorCtr="0">
            <a:noAutofit/>
          </a:bodyPr>
          <a:lstStyle/>
          <a:p>
            <a:r>
              <a:rPr lang="en-US"/>
              <a:t>CLICK TO EDIT MASTER TITLE STYLE</a:t>
            </a:r>
          </a:p>
        </p:txBody>
      </p:sp>
      <p:sp>
        <p:nvSpPr>
          <p:cNvPr id="3" name="Text Placeholder 2"/>
          <p:cNvSpPr>
            <a:spLocks noGrp="1"/>
          </p:cNvSpPr>
          <p:nvPr>
            <p:ph type="body" idx="1"/>
          </p:nvPr>
        </p:nvSpPr>
        <p:spPr>
          <a:xfrm>
            <a:off x="628650" y="1825625"/>
            <a:ext cx="7886700" cy="3296981"/>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5322937"/>
            <a:ext cx="2057400" cy="365125"/>
          </a:xfrm>
          <a:prstGeom prst="rect">
            <a:avLst/>
          </a:prstGeom>
        </p:spPr>
        <p:txBody>
          <a:bodyPr vert="horz" lIns="91440" tIns="45720" rIns="91440" bIns="45720" rtlCol="0" anchor="ctr"/>
          <a:lstStyle>
            <a:lvl1pPr algn="l">
              <a:defRPr sz="1600" b="1">
                <a:solidFill>
                  <a:schemeClr val="bg1"/>
                </a:solidFill>
                <a:latin typeface="Trebuchet MS" panose="020B0703020202090204" pitchFamily="34" charset="0"/>
              </a:defRPr>
            </a:lvl1pPr>
          </a:lstStyle>
          <a:p>
            <a:endParaRPr lang="en-US"/>
          </a:p>
        </p:txBody>
      </p:sp>
      <p:pic>
        <p:nvPicPr>
          <p:cNvPr id="10" name="Picture 9">
            <a:extLst>
              <a:ext uri="{FF2B5EF4-FFF2-40B4-BE49-F238E27FC236}">
                <a16:creationId xmlns:a16="http://schemas.microsoft.com/office/drawing/2014/main" id="{3913B9BE-9F57-4747-AEFA-02E77983E8B9}"/>
              </a:ext>
            </a:extLst>
          </p:cNvPr>
          <p:cNvPicPr>
            <a:picLocks noChangeAspect="1"/>
          </p:cNvPicPr>
          <p:nvPr userDrawn="1"/>
        </p:nvPicPr>
        <p:blipFill>
          <a:blip/>
          <a:stretch>
            <a:fillRect/>
          </a:stretch>
        </p:blipFill>
        <p:spPr>
          <a:xfrm>
            <a:off x="7233480" y="0"/>
            <a:ext cx="1281870" cy="640935"/>
          </a:xfrm>
          <a:prstGeom prst="rect">
            <a:avLst/>
          </a:prstGeom>
        </p:spPr>
      </p:pic>
    </p:spTree>
    <p:extLst>
      <p:ext uri="{BB962C8B-B14F-4D97-AF65-F5344CB8AC3E}">
        <p14:creationId xmlns:p14="http://schemas.microsoft.com/office/powerpoint/2010/main" val="4021742897"/>
      </p:ext>
    </p:extLst>
  </p:cSld>
  <p:clrMap bg1="lt1" tx1="dk1" bg2="lt2" tx2="dk2" accent1="accent1" accent2="accent2" accent3="accent3" accent4="accent4" accent5="accent5" accent6="accent6" hlink="hlink" folHlink="folHlink"/>
  <p:sldLayoutIdLst>
    <p:sldLayoutId id="2147483678" r:id="rId1"/>
    <p:sldLayoutId id="2147483693" r:id="rId2"/>
    <p:sldLayoutId id="2147483707" r:id="rId3"/>
    <p:sldLayoutId id="2147483708" r:id="rId4"/>
    <p:sldLayoutId id="2147483694" r:id="rId5"/>
    <p:sldLayoutId id="2147483661" r:id="rId6"/>
  </p:sldLayoutIdLst>
  <p:hf sldNum="0" hdr="0" ftr="0"/>
  <p:txStyles>
    <p:titleStyle>
      <a:lvl1pPr algn="l" defTabSz="914400" rtl="0" eaLnBrk="1" latinLnBrk="0" hangingPunct="1">
        <a:lnSpc>
          <a:spcPct val="90000"/>
        </a:lnSpc>
        <a:spcBef>
          <a:spcPct val="0"/>
        </a:spcBef>
        <a:buNone/>
        <a:defRPr sz="4400" kern="1200">
          <a:solidFill>
            <a:srgbClr val="CC0633"/>
          </a:solidFill>
          <a:latin typeface="Impact" panose="020B080603090205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1" kern="1200">
          <a:solidFill>
            <a:schemeClr val="tx1"/>
          </a:solidFill>
          <a:latin typeface="Trebuchet MS" panose="020B070302020209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628650" y="1825625"/>
            <a:ext cx="7886700" cy="4014736"/>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5220929" y="5994400"/>
            <a:ext cx="3294421" cy="365125"/>
          </a:xfrm>
          <a:prstGeom prst="rect">
            <a:avLst/>
          </a:prstGeom>
        </p:spPr>
        <p:txBody>
          <a:bodyPr vert="horz" lIns="91440" tIns="45720" rIns="91440" bIns="45720" rtlCol="0" anchor="ctr"/>
          <a:lstStyle>
            <a:lvl1pPr algn="r">
              <a:defRPr sz="1200" b="1">
                <a:solidFill>
                  <a:schemeClr val="bg1"/>
                </a:solidFill>
                <a:latin typeface="Trebuchet MS" panose="020B0703020202090204" pitchFamily="34" charset="0"/>
              </a:defRPr>
            </a:lvl1pPr>
          </a:lstStyle>
          <a:p>
            <a:r>
              <a:rPr lang="en-US"/>
              <a:t>SIMON FRASER UNIVERSITY   </a:t>
            </a:r>
            <a:fld id="{45E0C454-F75C-A944-8BC1-78DA56BBB239}" type="slidenum">
              <a:rPr lang="en-US" smtClean="0"/>
              <a:pPr/>
              <a:t>‹#›</a:t>
            </a:fld>
            <a:endParaRPr lang="en-US"/>
          </a:p>
        </p:txBody>
      </p:sp>
    </p:spTree>
    <p:extLst>
      <p:ext uri="{BB962C8B-B14F-4D97-AF65-F5344CB8AC3E}">
        <p14:creationId xmlns:p14="http://schemas.microsoft.com/office/powerpoint/2010/main" val="2151498045"/>
      </p:ext>
    </p:extLst>
  </p:cSld>
  <p:clrMap bg1="lt1" tx1="dk1" bg2="lt2" tx2="dk2" accent1="accent1" accent2="accent2" accent3="accent3" accent4="accent4" accent5="accent5" accent6="accent6" hlink="hlink" folHlink="folHlink"/>
  <p:sldLayoutIdLst>
    <p:sldLayoutId id="2147483680" r:id="rId1"/>
    <p:sldLayoutId id="2147483695" r:id="rId2"/>
    <p:sldLayoutId id="2147483679" r:id="rId3"/>
    <p:sldLayoutId id="2147483696" r:id="rId4"/>
  </p:sldLayoutIdLst>
  <p:hf sldNum="0" hdr="0" ftr="0"/>
  <p:txStyles>
    <p:titleStyle>
      <a:lvl1pPr algn="l" defTabSz="914400" rtl="0" eaLnBrk="1" latinLnBrk="0" hangingPunct="1">
        <a:lnSpc>
          <a:spcPct val="90000"/>
        </a:lnSpc>
        <a:spcBef>
          <a:spcPct val="0"/>
        </a:spcBef>
        <a:buNone/>
        <a:defRPr sz="4400" kern="1200">
          <a:solidFill>
            <a:srgbClr val="CC0633"/>
          </a:solidFill>
          <a:latin typeface="Impact" panose="020B080603090205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1" kern="1200">
          <a:solidFill>
            <a:srgbClr val="54585A"/>
          </a:solidFill>
          <a:latin typeface="Trebuchet MS" panose="020B070302020209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54585A"/>
          </a:solidFill>
          <a:latin typeface="Times"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54585A"/>
          </a:solidFill>
          <a:latin typeface="Times"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54585A"/>
          </a:solidFill>
          <a:latin typeface="Times"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54585A"/>
          </a:solidFill>
          <a:latin typeface="Times"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FC180A-BC04-6A42-9CF6-8190FCAB4891}"/>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Autofit/>
          </a:bodyPr>
          <a:lstStyle/>
          <a:p>
            <a:r>
              <a:rPr lang="en-US"/>
              <a:t>CLICK HERE TO EDIT MASTER SLIDE</a:t>
            </a:r>
          </a:p>
        </p:txBody>
      </p:sp>
      <p:sp>
        <p:nvSpPr>
          <p:cNvPr id="6" name="Slide Number Placeholder 5">
            <a:extLst>
              <a:ext uri="{FF2B5EF4-FFF2-40B4-BE49-F238E27FC236}">
                <a16:creationId xmlns:a16="http://schemas.microsoft.com/office/drawing/2014/main" id="{B4FF0E72-51BC-3048-B086-FB9CBD13AF56}"/>
              </a:ext>
            </a:extLst>
          </p:cNvPr>
          <p:cNvSpPr>
            <a:spLocks noGrp="1"/>
          </p:cNvSpPr>
          <p:nvPr>
            <p:ph type="sldNum" sz="quarter" idx="4"/>
          </p:nvPr>
        </p:nvSpPr>
        <p:spPr>
          <a:xfrm>
            <a:off x="6035040" y="5991225"/>
            <a:ext cx="2480310" cy="365125"/>
          </a:xfrm>
          <a:prstGeom prst="rect">
            <a:avLst/>
          </a:prstGeom>
        </p:spPr>
        <p:txBody>
          <a:bodyPr vert="horz" lIns="91440" tIns="45720" rIns="91440" bIns="45720" rtlCol="0" anchor="ctr"/>
          <a:lstStyle>
            <a:lvl1pPr algn="r">
              <a:defRPr sz="1200" b="1">
                <a:solidFill>
                  <a:srgbClr val="4D4D4C"/>
                </a:solidFill>
                <a:latin typeface="Trebuchet MS" panose="020B0703020202090204" pitchFamily="34" charset="0"/>
              </a:defRPr>
            </a:lvl1pPr>
          </a:lstStyle>
          <a:p>
            <a:r>
              <a:rPr lang="en-US"/>
              <a:t>SIMON FRASER UNIVERSITY   </a:t>
            </a:r>
            <a:fld id="{45E0C454-F75C-A944-8BC1-78DA56BBB239}" type="slidenum">
              <a:rPr lang="en-US" smtClean="0"/>
              <a:pPr/>
              <a:t>‹#›</a:t>
            </a:fld>
            <a:endParaRPr lang="en-US"/>
          </a:p>
        </p:txBody>
      </p:sp>
    </p:spTree>
    <p:extLst>
      <p:ext uri="{BB962C8B-B14F-4D97-AF65-F5344CB8AC3E}">
        <p14:creationId xmlns:p14="http://schemas.microsoft.com/office/powerpoint/2010/main" val="2917555359"/>
      </p:ext>
    </p:extLst>
  </p:cSld>
  <p:clrMap bg1="lt1" tx1="dk1" bg2="lt2" tx2="dk2" accent1="accent1" accent2="accent2" accent3="accent3" accent4="accent4" accent5="accent5" accent6="accent6" hlink="hlink" folHlink="folHlink"/>
  <p:sldLayoutIdLst>
    <p:sldLayoutId id="2147483699" r:id="rId1"/>
    <p:sldLayoutId id="2147483709" r:id="rId2"/>
    <p:sldLayoutId id="2147483700" r:id="rId3"/>
    <p:sldLayoutId id="2147483703" r:id="rId4"/>
    <p:sldLayoutId id="2147483701" r:id="rId5"/>
    <p:sldLayoutId id="2147483706" r:id="rId6"/>
    <p:sldLayoutId id="2147483710" r:id="rId7"/>
  </p:sldLayoutIdLst>
  <p:hf sldNum="0" hdr="0" ftr="0"/>
  <p:txStyles>
    <p:titleStyle>
      <a:lvl1pPr algn="l" defTabSz="914400" rtl="0" eaLnBrk="1" latinLnBrk="0" hangingPunct="1">
        <a:lnSpc>
          <a:spcPct val="90000"/>
        </a:lnSpc>
        <a:spcBef>
          <a:spcPct val="0"/>
        </a:spcBef>
        <a:buNone/>
        <a:defRPr sz="4800" kern="1200">
          <a:solidFill>
            <a:srgbClr val="CC0633"/>
          </a:solidFill>
          <a:latin typeface="Impact" panose="020B0806030902050204" pitchFamily="34" charset="0"/>
          <a:ea typeface="+mj-ea"/>
          <a:cs typeface="+mj-cs"/>
        </a:defRPr>
      </a:lvl1pPr>
    </p:titleStyle>
    <p:bodyStyle>
      <a:lvl1pPr marL="0" indent="0" algn="l" defTabSz="914400" rtl="0" eaLnBrk="1" latinLnBrk="0" hangingPunct="1">
        <a:lnSpc>
          <a:spcPct val="90000"/>
        </a:lnSpc>
        <a:spcBef>
          <a:spcPts val="1000"/>
        </a:spcBef>
        <a:buFont typeface="STIXGeneral-Regular" pitchFamily="2" charset="2"/>
        <a:buNone/>
        <a:defRPr lang="en-US" sz="2800" kern="1200" dirty="0">
          <a:solidFill>
            <a:srgbClr val="D82139"/>
          </a:solidFill>
          <a:latin typeface="Times" pitchFamily="2" charset="0"/>
          <a:ea typeface="+mn-ea"/>
          <a:cs typeface="+mn-cs"/>
        </a:defRPr>
      </a:lvl1pPr>
      <a:lvl2pPr marL="457200" indent="0" algn="l" defTabSz="914400" rtl="0" eaLnBrk="1" latinLnBrk="0" hangingPunct="1">
        <a:lnSpc>
          <a:spcPct val="90000"/>
        </a:lnSpc>
        <a:spcBef>
          <a:spcPts val="500"/>
        </a:spcBef>
        <a:buFont typeface="STIXGeneral-Regular" pitchFamily="2" charset="2"/>
        <a:buNone/>
        <a:tabLst/>
        <a:defRPr lang="en-US" sz="2400" kern="1200" dirty="0">
          <a:solidFill>
            <a:srgbClr val="D82139"/>
          </a:solidFill>
          <a:latin typeface="Times" pitchFamily="2" charset="0"/>
          <a:ea typeface="+mn-ea"/>
          <a:cs typeface="+mn-cs"/>
        </a:defRPr>
      </a:lvl2pPr>
      <a:lvl3pPr marL="914400" indent="0" algn="l" defTabSz="914400" rtl="0" eaLnBrk="1" latinLnBrk="0" hangingPunct="1">
        <a:lnSpc>
          <a:spcPct val="90000"/>
        </a:lnSpc>
        <a:spcBef>
          <a:spcPts val="500"/>
        </a:spcBef>
        <a:buFont typeface="STIXGeneral-Regular" pitchFamily="2" charset="2"/>
        <a:buNone/>
        <a:defRPr lang="en-US" sz="2000" kern="1200" dirty="0">
          <a:solidFill>
            <a:srgbClr val="D82139"/>
          </a:solidFill>
          <a:latin typeface="Times" pitchFamily="2" charset="0"/>
          <a:ea typeface="+mn-ea"/>
          <a:cs typeface="+mn-cs"/>
        </a:defRPr>
      </a:lvl3pPr>
      <a:lvl4pPr marL="1371600" indent="0" algn="l" defTabSz="914400" rtl="0" eaLnBrk="1" latinLnBrk="0" hangingPunct="1">
        <a:lnSpc>
          <a:spcPct val="90000"/>
        </a:lnSpc>
        <a:spcBef>
          <a:spcPts val="500"/>
        </a:spcBef>
        <a:buFont typeface="STIXGeneral-Regular" pitchFamily="2" charset="2"/>
        <a:buNone/>
        <a:defRPr lang="en-US" sz="1800" kern="1200" dirty="0">
          <a:solidFill>
            <a:srgbClr val="D82139"/>
          </a:solidFill>
          <a:latin typeface="Times" pitchFamily="2" charset="0"/>
          <a:ea typeface="+mn-ea"/>
          <a:cs typeface="+mn-cs"/>
        </a:defRPr>
      </a:lvl4pPr>
      <a:lvl5pPr marL="1828800" indent="0" algn="l" defTabSz="914400" rtl="0" eaLnBrk="1" latinLnBrk="0" hangingPunct="1">
        <a:lnSpc>
          <a:spcPct val="90000"/>
        </a:lnSpc>
        <a:spcBef>
          <a:spcPts val="500"/>
        </a:spcBef>
        <a:buFont typeface="STIXGeneral-Regular" pitchFamily="2" charset="2"/>
        <a:buNone/>
        <a:defRPr lang="en-US" sz="1800" kern="1200" dirty="0">
          <a:solidFill>
            <a:srgbClr val="D82139"/>
          </a:solidFill>
          <a:latin typeface="Times"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4816104"/>
      </p:ext>
    </p:extLst>
  </p:cSld>
  <p:clrMap bg1="lt1" tx1="dk1" bg2="lt2" tx2="dk2" accent1="accent1" accent2="accent2" accent3="accent3" accent4="accent4" accent5="accent5" accent6="accent6" hlink="hlink" folHlink="folHlink"/>
  <p:sldLayoutIdLst>
    <p:sldLayoutId id="214748370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3.xml"/><Relationship Id="rId1" Type="http://schemas.openxmlformats.org/officeDocument/2006/relationships/slideLayout" Target="../slideLayouts/slideLayout11.xml"/><Relationship Id="rId4" Type="http://schemas.openxmlformats.org/officeDocument/2006/relationships/image" Target="../media/image4.emf"/></Relationships>
</file>

<file path=ppt/slides/_rels/slide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4.xml"/><Relationship Id="rId1" Type="http://schemas.openxmlformats.org/officeDocument/2006/relationships/slideLayout" Target="../slideLayouts/slideLayout11.xml"/><Relationship Id="rId4" Type="http://schemas.openxmlformats.org/officeDocument/2006/relationships/image" Target="../media/image6.emf"/></Relationships>
</file>

<file path=ppt/slides/_rels/slide3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5.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3" Type="http://schemas.microsoft.com/office/2007/relationships/media" Target="../media/media2.wav"/><Relationship Id="rId7" Type="http://schemas.openxmlformats.org/officeDocument/2006/relationships/image" Target="../media/image10.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notesSlide" Target="../notesSlides/notesSlide39.xml"/><Relationship Id="rId5" Type="http://schemas.openxmlformats.org/officeDocument/2006/relationships/slideLayout" Target="../slideLayouts/slideLayout11.xml"/><Relationship Id="rId4" Type="http://schemas.openxmlformats.org/officeDocument/2006/relationships/audio" Target="../media/media2.wav"/></Relationships>
</file>

<file path=ppt/slides/_rels/slide46.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40.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47.xml.rels><?xml version="1.0" encoding="UTF-8" standalone="yes"?>
<Relationships xmlns="http://schemas.openxmlformats.org/package/2006/relationships"><Relationship Id="rId3" Type="http://schemas.microsoft.com/office/2014/relationships/chartEx" Target="../charts/chartEx2.xml"/><Relationship Id="rId2" Type="http://schemas.openxmlformats.org/officeDocument/2006/relationships/notesSlide" Target="../notesSlides/notesSlide41.xml"/><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48.xml.rels><?xml version="1.0" encoding="UTF-8" standalone="yes"?>
<Relationships xmlns="http://schemas.openxmlformats.org/package/2006/relationships"><Relationship Id="rId3" Type="http://schemas.microsoft.com/office/2014/relationships/chartEx" Target="../charts/chartEx3.xml"/><Relationship Id="rId2" Type="http://schemas.openxmlformats.org/officeDocument/2006/relationships/notesSlide" Target="../notesSlides/notesSlide42.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4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3" Type="http://schemas.microsoft.com/office/2014/relationships/chartEx" Target="../charts/chartEx4.xml"/><Relationship Id="rId2" Type="http://schemas.openxmlformats.org/officeDocument/2006/relationships/notesSlide" Target="../notesSlides/notesSlide44.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video" Target="NUL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5.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15.xml"/><Relationship Id="rId1" Type="http://schemas.openxmlformats.org/officeDocument/2006/relationships/video" Target="NUL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video" Target="NUL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5.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5.xml"/></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15.xml"/><Relationship Id="rId1" Type="http://schemas.openxmlformats.org/officeDocument/2006/relationships/video" Target="NUL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8" Type="http://schemas.openxmlformats.org/officeDocument/2006/relationships/hyperlink" Target="https://doi.org/10.1017/S0954394513000161" TargetMode="External"/><Relationship Id="rId3" Type="http://schemas.openxmlformats.org/officeDocument/2006/relationships/hyperlink" Target="https://doi.org/10.1068/p7071" TargetMode="External"/><Relationship Id="rId7" Type="http://schemas.openxmlformats.org/officeDocument/2006/relationships/hyperlink" Target="https://doi.org/10.1016/j.wocn.2021.101060" TargetMode="External"/><Relationship Id="rId12" Type="http://schemas.openxmlformats.org/officeDocument/2006/relationships/hyperlink" Target="https://labphon.org/sites/default/files/previous_conferences/LP17/abstracts/LabPhon_17_paper_242.pdf" TargetMode="External"/><Relationship Id="rId2" Type="http://schemas.openxmlformats.org/officeDocument/2006/relationships/hyperlink" Target="https://doi.org/10.3758/s13428-011-0075-y" TargetMode="External"/><Relationship Id="rId1" Type="http://schemas.openxmlformats.org/officeDocument/2006/relationships/slideLayout" Target="../slideLayouts/slideLayout16.xml"/><Relationship Id="rId6" Type="http://schemas.openxmlformats.org/officeDocument/2006/relationships/hyperlink" Target="https://doi.org/10.21437/Interspeech.2011-771" TargetMode="External"/><Relationship Id="rId11" Type="http://schemas.openxmlformats.org/officeDocument/2006/relationships/hyperlink" Target="https://pinestudio.com/games/escape-simulator/" TargetMode="External"/><Relationship Id="rId5" Type="http://schemas.openxmlformats.org/officeDocument/2006/relationships/hyperlink" Target="https://doi.org/10.1371/journal.pone.0201444" TargetMode="External"/><Relationship Id="rId10" Type="http://schemas.openxmlformats.org/officeDocument/2006/relationships/hyperlink" Target="https://doi.org/10.3758/s13414-016-1226-0" TargetMode="External"/><Relationship Id="rId4" Type="http://schemas.openxmlformats.org/officeDocument/2006/relationships/hyperlink" Target="https://doi.org/10.1121/1.5133661" TargetMode="External"/><Relationship Id="rId9" Type="http://schemas.openxmlformats.org/officeDocument/2006/relationships/hyperlink" Target="https://doi.org/10.1121/1.2178720" TargetMode="Externa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Graphical user interface&#10;&#10;Description automatically generated">
            <a:extLst>
              <a:ext uri="{FF2B5EF4-FFF2-40B4-BE49-F238E27FC236}">
                <a16:creationId xmlns:a16="http://schemas.microsoft.com/office/drawing/2014/main" id="{406A1797-EAD4-F32F-06B3-919F2160072D}"/>
              </a:ext>
            </a:extLst>
          </p:cNvPr>
          <p:cNvPicPr>
            <a:picLocks noChangeAspect="1"/>
          </p:cNvPicPr>
          <p:nvPr/>
        </p:nvPicPr>
        <p:blipFill rotWithShape="1">
          <a:blip/>
          <a:srcRect l="87647"/>
          <a:stretch/>
        </p:blipFill>
        <p:spPr>
          <a:xfrm>
            <a:off x="1" y="0"/>
            <a:ext cx="2568990" cy="3734874"/>
          </a:xfrm>
          <a:prstGeom prst="rect">
            <a:avLst/>
          </a:prstGeom>
        </p:spPr>
      </p:pic>
      <p:pic>
        <p:nvPicPr>
          <p:cNvPr id="10" name="Picture Placeholder 9" descr="Diagram&#10;&#10;Description automatically generated">
            <a:extLst>
              <a:ext uri="{FF2B5EF4-FFF2-40B4-BE49-F238E27FC236}">
                <a16:creationId xmlns:a16="http://schemas.microsoft.com/office/drawing/2014/main" id="{4DC23B54-5046-A8CC-E944-4DB969D47417}"/>
              </a:ext>
            </a:extLst>
          </p:cNvPr>
          <p:cNvPicPr>
            <a:picLocks noGrp="1" noChangeAspect="1"/>
          </p:cNvPicPr>
          <p:nvPr>
            <p:ph type="pic" sz="quarter" idx="11"/>
          </p:nvPr>
        </p:nvPicPr>
        <p:blipFill rotWithShape="1">
          <a:blip/>
          <a:srcRect t="3031" b="13261"/>
          <a:stretch/>
        </p:blipFill>
        <p:spPr>
          <a:xfrm>
            <a:off x="1991925" y="0"/>
            <a:ext cx="5160150" cy="3734874"/>
          </a:xfrm>
        </p:spPr>
      </p:pic>
      <p:sp>
        <p:nvSpPr>
          <p:cNvPr id="2" name="Title 1">
            <a:extLst>
              <a:ext uri="{FF2B5EF4-FFF2-40B4-BE49-F238E27FC236}">
                <a16:creationId xmlns:a16="http://schemas.microsoft.com/office/drawing/2014/main" id="{EFEF4F39-4789-264B-9202-5A3048005000}"/>
              </a:ext>
            </a:extLst>
          </p:cNvPr>
          <p:cNvSpPr>
            <a:spLocks noGrp="1"/>
          </p:cNvSpPr>
          <p:nvPr>
            <p:ph type="ctrTitle"/>
          </p:nvPr>
        </p:nvSpPr>
        <p:spPr>
          <a:xfrm>
            <a:off x="730666" y="3734874"/>
            <a:ext cx="7772400" cy="3645600"/>
          </a:xfrm>
        </p:spPr>
        <p:txBody>
          <a:bodyPr/>
          <a:lstStyle/>
          <a:p>
            <a:r>
              <a:rPr lang="en-US" sz="5400" dirty="0" err="1">
                <a:latin typeface="Impact"/>
                <a:cs typeface="Calibri"/>
              </a:rPr>
              <a:t>AdaptiCon</a:t>
            </a:r>
            <a:r>
              <a:rPr lang="en-US" sz="5400" dirty="0">
                <a:latin typeface="Impact"/>
                <a:cs typeface="Calibri"/>
              </a:rPr>
              <a:t>: Phonetic adaptation in the</a:t>
            </a:r>
            <a:br>
              <a:rPr lang="en-US" sz="5400" dirty="0">
                <a:latin typeface="Impact"/>
                <a:cs typeface="Calibri"/>
              </a:rPr>
            </a:br>
            <a:r>
              <a:rPr lang="en-US" sz="5400" dirty="0">
                <a:latin typeface="Impact"/>
                <a:cs typeface="Calibri"/>
              </a:rPr>
              <a:t>context of Cantonese tone merging</a:t>
            </a:r>
          </a:p>
        </p:txBody>
      </p:sp>
      <p:pic>
        <p:nvPicPr>
          <p:cNvPr id="12" name="Picture 11" descr="Graphical user interface&#10;&#10;Description automatically generated">
            <a:extLst>
              <a:ext uri="{FF2B5EF4-FFF2-40B4-BE49-F238E27FC236}">
                <a16:creationId xmlns:a16="http://schemas.microsoft.com/office/drawing/2014/main" id="{9564D331-B095-2D4F-FBF7-BCD28E71D3EC}"/>
              </a:ext>
            </a:extLst>
          </p:cNvPr>
          <p:cNvPicPr>
            <a:picLocks noChangeAspect="1"/>
          </p:cNvPicPr>
          <p:nvPr/>
        </p:nvPicPr>
        <p:blipFill rotWithShape="1">
          <a:blip/>
          <a:srcRect l="87647"/>
          <a:stretch/>
        </p:blipFill>
        <p:spPr>
          <a:xfrm>
            <a:off x="6954591" y="0"/>
            <a:ext cx="2189407" cy="3734873"/>
          </a:xfrm>
          <a:prstGeom prst="rect">
            <a:avLst/>
          </a:prstGeom>
        </p:spPr>
      </p:pic>
      <p:pic>
        <p:nvPicPr>
          <p:cNvPr id="4" name="Picture 3">
            <a:extLst>
              <a:ext uri="{FF2B5EF4-FFF2-40B4-BE49-F238E27FC236}">
                <a16:creationId xmlns:a16="http://schemas.microsoft.com/office/drawing/2014/main" id="{99757000-9EF8-124D-9AA6-C9F45FE0037A}"/>
              </a:ext>
            </a:extLst>
          </p:cNvPr>
          <p:cNvPicPr>
            <a:picLocks noChangeAspect="1"/>
          </p:cNvPicPr>
          <p:nvPr/>
        </p:nvPicPr>
        <p:blipFill>
          <a:blip/>
          <a:stretch>
            <a:fillRect/>
          </a:stretch>
        </p:blipFill>
        <p:spPr>
          <a:xfrm>
            <a:off x="7862130" y="0"/>
            <a:ext cx="1281870" cy="640935"/>
          </a:xfrm>
          <a:prstGeom prst="rect">
            <a:avLst/>
          </a:prstGeom>
        </p:spPr>
      </p:pic>
      <p:pic>
        <p:nvPicPr>
          <p:cNvPr id="1026" name="Picture 2">
            <a:extLst>
              <a:ext uri="{FF2B5EF4-FFF2-40B4-BE49-F238E27FC236}">
                <a16:creationId xmlns:a16="http://schemas.microsoft.com/office/drawing/2014/main" id="{B3352913-3CDC-EB87-534A-E669C732011B}"/>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0" y="0"/>
            <a:ext cx="2534856" cy="642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3149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dirty="0">
                <a:latin typeface="Impact"/>
                <a:cs typeface="Calibri"/>
              </a:rPr>
              <a:t>Phonetic Account</a:t>
            </a: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4810125"/>
          </a:xfrm>
        </p:spPr>
        <p:txBody>
          <a:bodyPr lIns="91440" tIns="45720" rIns="91440" bIns="45720" anchor="t"/>
          <a:lstStyle/>
          <a:p>
            <a:pPr marL="0" indent="0">
              <a:buNone/>
            </a:pPr>
            <a:r>
              <a:rPr lang="en-CA" dirty="0">
                <a:latin typeface="+mn-lt"/>
                <a:cs typeface="Times"/>
              </a:rPr>
              <a:t>The Interpersonal Synergy framework cont. (</a:t>
            </a:r>
            <a:r>
              <a:rPr lang="en-CA" dirty="0" err="1">
                <a:latin typeface="+mn-lt"/>
                <a:cs typeface="Times"/>
              </a:rPr>
              <a:t>Fusaroli</a:t>
            </a:r>
            <a:r>
              <a:rPr lang="en-CA" dirty="0">
                <a:latin typeface="+mn-lt"/>
                <a:cs typeface="Times"/>
              </a:rPr>
              <a:t> et al., 2014; Olmstead et al., 2021)</a:t>
            </a:r>
          </a:p>
          <a:p>
            <a:r>
              <a:rPr lang="en-CA" dirty="0">
                <a:latin typeface="+mn-lt"/>
                <a:cs typeface="Times"/>
              </a:rPr>
              <a:t>Three principles of phonetic synergy: </a:t>
            </a:r>
          </a:p>
          <a:p>
            <a:pPr lvl="1"/>
            <a:r>
              <a:rPr lang="en-CA" dirty="0">
                <a:latin typeface="+mn-lt"/>
                <a:cs typeface="Times"/>
              </a:rPr>
              <a:t>Same phonetic problem can be solved by variable, functionally specific solutions available to the dyads’ perception and production system</a:t>
            </a:r>
          </a:p>
          <a:p>
            <a:pPr lvl="1"/>
            <a:r>
              <a:rPr lang="en-CA" dirty="0">
                <a:latin typeface="+mn-lt"/>
                <a:cs typeface="Times"/>
              </a:rPr>
              <a:t>Instead of mimicry, the synergy between the dyads are more like reciprocal compensation, resulting in complementary phonetic shift</a:t>
            </a:r>
          </a:p>
          <a:p>
            <a:pPr lvl="1"/>
            <a:r>
              <a:rPr lang="en-CA" dirty="0">
                <a:latin typeface="+mn-lt"/>
                <a:cs typeface="Times"/>
              </a:rPr>
              <a:t>The synergy and stability of the dyad systems can only be evaluated at the higher level of the dyads themselves instead of the individuality of each dyad as there is co-constraining influences of the interlocutors.</a:t>
            </a:r>
            <a:endParaRPr lang="en-CA" sz="1000" dirty="0">
              <a:latin typeface="+mn-lt"/>
              <a:cs typeface="Times"/>
            </a:endParaRPr>
          </a:p>
        </p:txBody>
      </p:sp>
    </p:spTree>
    <p:extLst>
      <p:ext uri="{BB962C8B-B14F-4D97-AF65-F5344CB8AC3E}">
        <p14:creationId xmlns:p14="http://schemas.microsoft.com/office/powerpoint/2010/main" val="281110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dirty="0">
                <a:latin typeface="Impact"/>
                <a:cs typeface="Calibri"/>
              </a:rPr>
              <a:t>Phonetic Account</a:t>
            </a: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4810125"/>
          </a:xfrm>
        </p:spPr>
        <p:txBody>
          <a:bodyPr lIns="91440" tIns="45720" rIns="91440" bIns="45720" anchor="t"/>
          <a:lstStyle/>
          <a:p>
            <a:pPr marL="0" indent="0">
              <a:buNone/>
            </a:pPr>
            <a:r>
              <a:rPr lang="en-CA" dirty="0">
                <a:latin typeface="+mn-lt"/>
                <a:cs typeface="Times"/>
              </a:rPr>
              <a:t>Adaptation is a </a:t>
            </a:r>
            <a:r>
              <a:rPr lang="en-CA" u="sng" dirty="0">
                <a:latin typeface="+mn-lt"/>
                <a:cs typeface="Times"/>
              </a:rPr>
              <a:t>reciprocated process</a:t>
            </a:r>
            <a:r>
              <a:rPr lang="en-CA" dirty="0">
                <a:latin typeface="+mn-lt"/>
                <a:cs typeface="Times"/>
              </a:rPr>
              <a:t> involving both </a:t>
            </a:r>
            <a:r>
              <a:rPr lang="en-CA" u="sng" dirty="0">
                <a:latin typeface="+mn-lt"/>
                <a:cs typeface="Times"/>
              </a:rPr>
              <a:t>perception</a:t>
            </a:r>
            <a:r>
              <a:rPr lang="en-CA" dirty="0">
                <a:latin typeface="+mn-lt"/>
                <a:cs typeface="Times"/>
              </a:rPr>
              <a:t> and </a:t>
            </a:r>
            <a:r>
              <a:rPr lang="en-CA" u="sng" dirty="0">
                <a:latin typeface="+mn-lt"/>
                <a:cs typeface="Times"/>
              </a:rPr>
              <a:t>production:</a:t>
            </a:r>
            <a:endParaRPr lang="en-CA" dirty="0">
              <a:latin typeface="+mn-lt"/>
              <a:cs typeface="Times"/>
            </a:endParaRPr>
          </a:p>
          <a:p>
            <a:pPr marL="0" indent="0">
              <a:buNone/>
            </a:pPr>
            <a:r>
              <a:rPr lang="en-CA" dirty="0">
                <a:latin typeface="+mn-lt"/>
                <a:cs typeface="Times"/>
              </a:rPr>
              <a:t>Listener:</a:t>
            </a:r>
          </a:p>
          <a:p>
            <a:r>
              <a:rPr lang="en-CA" dirty="0">
                <a:latin typeface="+mn-lt"/>
                <a:cs typeface="Times"/>
              </a:rPr>
              <a:t>Although the output is determined by the speaker, the process also shaped by the perceiver’s cognition.</a:t>
            </a:r>
          </a:p>
          <a:p>
            <a:pPr marL="0" indent="0">
              <a:buNone/>
            </a:pPr>
            <a:r>
              <a:rPr lang="en-CA" dirty="0">
                <a:latin typeface="+mn-lt"/>
                <a:cs typeface="Times"/>
              </a:rPr>
              <a:t>Speaker:</a:t>
            </a:r>
          </a:p>
          <a:p>
            <a:r>
              <a:rPr lang="en-CA" dirty="0">
                <a:latin typeface="+mn-lt"/>
                <a:cs typeface="Times"/>
              </a:rPr>
              <a:t>Inevitable feedback loop of listeners using perceived signals for future production, </a:t>
            </a:r>
          </a:p>
        </p:txBody>
      </p:sp>
    </p:spTree>
    <p:extLst>
      <p:ext uri="{BB962C8B-B14F-4D97-AF65-F5344CB8AC3E}">
        <p14:creationId xmlns:p14="http://schemas.microsoft.com/office/powerpoint/2010/main" val="3736034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dirty="0">
                <a:latin typeface="Impact"/>
                <a:cs typeface="Calibri"/>
              </a:rPr>
              <a:t>Phonetic Account</a:t>
            </a: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4810125"/>
          </a:xfrm>
        </p:spPr>
        <p:txBody>
          <a:bodyPr lIns="91440" tIns="45720" rIns="91440" bIns="45720" anchor="t"/>
          <a:lstStyle/>
          <a:p>
            <a:pPr marL="0" indent="0">
              <a:buNone/>
            </a:pPr>
            <a:endParaRPr lang="en-CA" dirty="0">
              <a:latin typeface="+mn-lt"/>
              <a:cs typeface="Times"/>
            </a:endParaRPr>
          </a:p>
          <a:p>
            <a:pPr marL="0" indent="0">
              <a:buNone/>
            </a:pPr>
            <a:endParaRPr lang="en-CA" dirty="0">
              <a:latin typeface="+mn-lt"/>
              <a:cs typeface="Times"/>
            </a:endParaRPr>
          </a:p>
          <a:p>
            <a:pPr marL="0" indent="0">
              <a:buNone/>
            </a:pPr>
            <a:r>
              <a:rPr lang="en-CA" dirty="0">
                <a:latin typeface="+mn-lt"/>
                <a:cs typeface="Times"/>
              </a:rPr>
              <a:t>Ultimately, all theories point to a both conscious and non-conscious effort between interlocutors to reach a common ground during conversations. As much as the specifics can be pointed at either the speaker or the perceiver, analysis on both dyads are needed to truly evaluate adaptation. </a:t>
            </a:r>
          </a:p>
        </p:txBody>
      </p:sp>
    </p:spTree>
    <p:extLst>
      <p:ext uri="{BB962C8B-B14F-4D97-AF65-F5344CB8AC3E}">
        <p14:creationId xmlns:p14="http://schemas.microsoft.com/office/powerpoint/2010/main" val="10064561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82C52-1AA6-126D-6FD7-ADA55D9EF087}"/>
              </a:ext>
            </a:extLst>
          </p:cNvPr>
          <p:cNvSpPr>
            <a:spLocks noGrp="1"/>
          </p:cNvSpPr>
          <p:nvPr>
            <p:ph type="title"/>
          </p:nvPr>
        </p:nvSpPr>
        <p:spPr/>
        <p:txBody>
          <a:bodyPr/>
          <a:lstStyle/>
          <a:p>
            <a:r>
              <a:rPr lang="en-US" sz="3600">
                <a:latin typeface="Impact"/>
              </a:rPr>
              <a:t>What is Phonetic Adaptation? (cont’d)</a:t>
            </a:r>
          </a:p>
        </p:txBody>
      </p:sp>
      <p:sp>
        <p:nvSpPr>
          <p:cNvPr id="3" name="Text Placeholder 2">
            <a:extLst>
              <a:ext uri="{FF2B5EF4-FFF2-40B4-BE49-F238E27FC236}">
                <a16:creationId xmlns:a16="http://schemas.microsoft.com/office/drawing/2014/main" id="{E0AA31E8-D8C7-9E09-72DD-031D982A2D17}"/>
              </a:ext>
            </a:extLst>
          </p:cNvPr>
          <p:cNvSpPr>
            <a:spLocks noGrp="1"/>
          </p:cNvSpPr>
          <p:nvPr>
            <p:ph type="body" sz="quarter" idx="13"/>
          </p:nvPr>
        </p:nvSpPr>
        <p:spPr>
          <a:xfrm>
            <a:off x="628650" y="1778696"/>
            <a:ext cx="7886700" cy="3696818"/>
          </a:xfrm>
        </p:spPr>
        <p:txBody>
          <a:bodyPr lIns="91440" tIns="45720" rIns="91440" bIns="45720" anchor="t"/>
          <a:lstStyle/>
          <a:p>
            <a:pPr marL="0" indent="0">
              <a:buNone/>
            </a:pPr>
            <a:r>
              <a:rPr lang="en-CA">
                <a:latin typeface="+mn-lt"/>
                <a:cs typeface="Times"/>
              </a:rPr>
              <a:t>In particular:</a:t>
            </a:r>
          </a:p>
          <a:p>
            <a:pPr marL="0" indent="0">
              <a:buNone/>
            </a:pPr>
            <a:r>
              <a:rPr lang="en-US">
                <a:latin typeface="+mn-lt"/>
                <a:cs typeface="Times"/>
              </a:rPr>
              <a:t>Lin et al. (2021)</a:t>
            </a:r>
          </a:p>
          <a:p>
            <a:r>
              <a:rPr lang="en-US" u="sng">
                <a:latin typeface="+mn-lt"/>
                <a:cs typeface="Times"/>
              </a:rPr>
              <a:t>Reversing</a:t>
            </a:r>
            <a:r>
              <a:rPr lang="en-US">
                <a:latin typeface="+mn-lt"/>
                <a:cs typeface="Times"/>
              </a:rPr>
              <a:t> a Cantonese </a:t>
            </a:r>
            <a:r>
              <a:rPr lang="en-US" u="sng">
                <a:latin typeface="+mn-lt"/>
                <a:cs typeface="Times"/>
              </a:rPr>
              <a:t>tone-merger</a:t>
            </a:r>
            <a:r>
              <a:rPr lang="en-US">
                <a:latin typeface="+mn-lt"/>
                <a:cs typeface="Times"/>
              </a:rPr>
              <a:t> through shadowing</a:t>
            </a:r>
          </a:p>
          <a:p>
            <a:pPr marL="0" indent="0">
              <a:buNone/>
            </a:pPr>
            <a:endParaRPr lang="en-US" u="sng">
              <a:latin typeface="+mn-lt"/>
              <a:cs typeface="Times"/>
            </a:endParaRPr>
          </a:p>
          <a:p>
            <a:pPr marL="0" indent="0">
              <a:buNone/>
            </a:pPr>
            <a:r>
              <a:rPr lang="en-US">
                <a:latin typeface="+mn-lt"/>
                <a:cs typeface="Times"/>
              </a:rPr>
              <a:t>As such…</a:t>
            </a:r>
          </a:p>
        </p:txBody>
      </p:sp>
    </p:spTree>
    <p:extLst>
      <p:ext uri="{BB962C8B-B14F-4D97-AF65-F5344CB8AC3E}">
        <p14:creationId xmlns:p14="http://schemas.microsoft.com/office/powerpoint/2010/main" val="768320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43307-D8F2-0B67-7282-F961FC403153}"/>
              </a:ext>
            </a:extLst>
          </p:cNvPr>
          <p:cNvSpPr>
            <a:spLocks noGrp="1"/>
          </p:cNvSpPr>
          <p:nvPr>
            <p:ph type="title"/>
          </p:nvPr>
        </p:nvSpPr>
        <p:spPr/>
        <p:txBody>
          <a:bodyPr/>
          <a:lstStyle/>
          <a:p>
            <a:r>
              <a:rPr lang="en-US" sz="4400">
                <a:latin typeface="Impact"/>
                <a:cs typeface="Calibri"/>
              </a:rPr>
              <a:t>We will be using tone-mergers in Cantonese as a means of investigating phonetic adaptation</a:t>
            </a:r>
            <a:br>
              <a:rPr lang="en-US" sz="4400">
                <a:latin typeface="Impact"/>
              </a:rPr>
            </a:br>
            <a:br>
              <a:rPr lang="en-US" sz="4400">
                <a:latin typeface="Impact"/>
              </a:rPr>
            </a:br>
            <a:r>
              <a:rPr lang="en-US" sz="2400">
                <a:latin typeface="Impact"/>
                <a:cs typeface="Calibri"/>
              </a:rPr>
              <a:t>But before we elaborate…</a:t>
            </a:r>
            <a:endParaRPr lang="en-US" sz="4400">
              <a:latin typeface="Impact"/>
              <a:cs typeface="Calibri"/>
            </a:endParaRPr>
          </a:p>
        </p:txBody>
      </p:sp>
    </p:spTree>
    <p:extLst>
      <p:ext uri="{BB962C8B-B14F-4D97-AF65-F5344CB8AC3E}">
        <p14:creationId xmlns:p14="http://schemas.microsoft.com/office/powerpoint/2010/main" val="2147934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2AA04-B714-6A89-B90C-8C2A76E8660A}"/>
              </a:ext>
            </a:extLst>
          </p:cNvPr>
          <p:cNvSpPr>
            <a:spLocks noGrp="1"/>
          </p:cNvSpPr>
          <p:nvPr>
            <p:ph type="title"/>
          </p:nvPr>
        </p:nvSpPr>
        <p:spPr/>
        <p:txBody>
          <a:bodyPr/>
          <a:lstStyle/>
          <a:p>
            <a:r>
              <a:rPr lang="en-US" sz="2800" dirty="0">
                <a:latin typeface="Impact"/>
                <a:cs typeface="Calibri"/>
              </a:rPr>
              <a:t>Research Question:</a:t>
            </a:r>
            <a:br>
              <a:rPr lang="en-US" sz="2800" dirty="0">
                <a:latin typeface="Impact"/>
              </a:rPr>
            </a:br>
            <a:r>
              <a:rPr lang="en-US" sz="2800" dirty="0">
                <a:latin typeface="Impact"/>
                <a:cs typeface="Calibri"/>
              </a:rPr>
              <a:t>Does phonetic adaptation happen in a conversational task in which Cantonese T3/T6 mergers will unmerge the pair of tones when interacting with those that do not merge the pair?</a:t>
            </a:r>
            <a:endParaRPr lang="en-US" sz="4800" dirty="0">
              <a:latin typeface="Impact"/>
              <a:cs typeface="Calibri"/>
            </a:endParaRPr>
          </a:p>
        </p:txBody>
      </p:sp>
      <p:pic>
        <p:nvPicPr>
          <p:cNvPr id="5" name="Picture Placeholder 4" descr="Graphical user interface&#10;&#10;Description automatically generated">
            <a:extLst>
              <a:ext uri="{FF2B5EF4-FFF2-40B4-BE49-F238E27FC236}">
                <a16:creationId xmlns:a16="http://schemas.microsoft.com/office/drawing/2014/main" id="{39CD3DF1-F9EA-9F36-DC31-51453757756A}"/>
              </a:ext>
            </a:extLst>
          </p:cNvPr>
          <p:cNvPicPr>
            <a:picLocks noGrp="1" noChangeAspect="1"/>
          </p:cNvPicPr>
          <p:nvPr>
            <p:ph type="pic" sz="quarter" idx="12"/>
          </p:nvPr>
        </p:nvPicPr>
        <p:blipFill>
          <a:blip/>
          <a:srcRect t="16343" b="16343"/>
          <a:stretch>
            <a:fillRect/>
          </a:stretch>
        </p:blipFill>
        <p:spPr/>
      </p:pic>
    </p:spTree>
    <p:extLst>
      <p:ext uri="{BB962C8B-B14F-4D97-AF65-F5344CB8AC3E}">
        <p14:creationId xmlns:p14="http://schemas.microsoft.com/office/powerpoint/2010/main" val="15802693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B6BD9-0738-8AD1-47ED-8CB42A5011C9}"/>
              </a:ext>
            </a:extLst>
          </p:cNvPr>
          <p:cNvSpPr>
            <a:spLocks noGrp="1"/>
          </p:cNvSpPr>
          <p:nvPr>
            <p:ph type="title"/>
          </p:nvPr>
        </p:nvSpPr>
        <p:spPr/>
        <p:txBody>
          <a:bodyPr/>
          <a:lstStyle/>
          <a:p>
            <a:r>
              <a:rPr lang="en-US">
                <a:latin typeface="Impact"/>
                <a:cs typeface="Calibri"/>
              </a:rPr>
              <a:t>Cantonese Tone-Merger</a:t>
            </a:r>
          </a:p>
        </p:txBody>
      </p:sp>
      <p:pic>
        <p:nvPicPr>
          <p:cNvPr id="5" name="Picture Placeholder 4" descr="Graphical user interface&#10;&#10;Description automatically generated">
            <a:extLst>
              <a:ext uri="{FF2B5EF4-FFF2-40B4-BE49-F238E27FC236}">
                <a16:creationId xmlns:a16="http://schemas.microsoft.com/office/drawing/2014/main" id="{E11EF66F-3E43-98A9-44B0-3DABB5779464}"/>
              </a:ext>
            </a:extLst>
          </p:cNvPr>
          <p:cNvPicPr preferRelativeResize="0">
            <a:picLocks noGrp="1"/>
          </p:cNvPicPr>
          <p:nvPr>
            <p:ph type="pic" sz="quarter" idx="12"/>
          </p:nvPr>
        </p:nvPicPr>
        <p:blipFill>
          <a:blip/>
          <a:srcRect t="16343" b="16343"/>
          <a:stretch>
            <a:fillRect/>
          </a:stretch>
        </p:blipFill>
        <p:spPr/>
      </p:pic>
      <p:sp>
        <p:nvSpPr>
          <p:cNvPr id="8" name="Oval 7">
            <a:extLst>
              <a:ext uri="{FF2B5EF4-FFF2-40B4-BE49-F238E27FC236}">
                <a16:creationId xmlns:a16="http://schemas.microsoft.com/office/drawing/2014/main" id="{038B2605-5C49-B14E-85E0-8BAA5B0DEA79}"/>
              </a:ext>
            </a:extLst>
          </p:cNvPr>
          <p:cNvSpPr/>
          <p:nvPr/>
        </p:nvSpPr>
        <p:spPr>
          <a:xfrm>
            <a:off x="2188028" y="-250775"/>
            <a:ext cx="1611086" cy="1633261"/>
          </a:xfrm>
          <a:prstGeom prst="ellipse">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600"/>
              <a:t>Fan3</a:t>
            </a:r>
          </a:p>
        </p:txBody>
      </p:sp>
      <p:pic>
        <p:nvPicPr>
          <p:cNvPr id="7" name="Picture 6" descr="Graphical user interface, application&#10;&#10;Description automatically generated">
            <a:extLst>
              <a:ext uri="{FF2B5EF4-FFF2-40B4-BE49-F238E27FC236}">
                <a16:creationId xmlns:a16="http://schemas.microsoft.com/office/drawing/2014/main" id="{62E78DAC-E44C-78CF-59D1-C11C4D8B4D8A}"/>
              </a:ext>
            </a:extLst>
          </p:cNvPr>
          <p:cNvPicPr>
            <a:picLocks noChangeAspect="1"/>
          </p:cNvPicPr>
          <p:nvPr/>
        </p:nvPicPr>
        <p:blipFill rotWithShape="1">
          <a:blip>
            <a:alphaModFix/>
          </a:blip>
          <a:srcRect l="27909" t="16526" r="19983" b="11956"/>
          <a:stretch/>
        </p:blipFill>
        <p:spPr>
          <a:xfrm>
            <a:off x="4659087" y="0"/>
            <a:ext cx="4484914" cy="4616605"/>
          </a:xfrm>
          <a:prstGeom prst="rect">
            <a:avLst/>
          </a:prstGeom>
        </p:spPr>
      </p:pic>
      <p:sp>
        <p:nvSpPr>
          <p:cNvPr id="9" name="Oval 8">
            <a:extLst>
              <a:ext uri="{FF2B5EF4-FFF2-40B4-BE49-F238E27FC236}">
                <a16:creationId xmlns:a16="http://schemas.microsoft.com/office/drawing/2014/main" id="{E262F6C4-F0BE-2069-0A01-90658E292475}"/>
              </a:ext>
            </a:extLst>
          </p:cNvPr>
          <p:cNvSpPr/>
          <p:nvPr/>
        </p:nvSpPr>
        <p:spPr>
          <a:xfrm>
            <a:off x="5344888" y="-174575"/>
            <a:ext cx="1611086" cy="1633261"/>
          </a:xfrm>
          <a:prstGeom prst="ellipse">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800"/>
              <a:t>Fan6?</a:t>
            </a:r>
          </a:p>
        </p:txBody>
      </p:sp>
    </p:spTree>
    <p:extLst>
      <p:ext uri="{BB962C8B-B14F-4D97-AF65-F5344CB8AC3E}">
        <p14:creationId xmlns:p14="http://schemas.microsoft.com/office/powerpoint/2010/main" val="20048158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AB6A7-8199-46F2-74FB-841ACBE643F9}"/>
              </a:ext>
            </a:extLst>
          </p:cNvPr>
          <p:cNvSpPr>
            <a:spLocks noGrp="1"/>
          </p:cNvSpPr>
          <p:nvPr>
            <p:ph type="title"/>
          </p:nvPr>
        </p:nvSpPr>
        <p:spPr/>
        <p:txBody>
          <a:bodyPr/>
          <a:lstStyle/>
          <a:p>
            <a:r>
              <a:rPr lang="en-US" sz="4400">
                <a:latin typeface="Impact"/>
                <a:cs typeface="Calibri"/>
              </a:rPr>
              <a:t>What is Cantonese Tone Merger?</a:t>
            </a:r>
          </a:p>
        </p:txBody>
      </p:sp>
      <p:sp>
        <p:nvSpPr>
          <p:cNvPr id="3" name="Text Placeholder 2">
            <a:extLst>
              <a:ext uri="{FF2B5EF4-FFF2-40B4-BE49-F238E27FC236}">
                <a16:creationId xmlns:a16="http://schemas.microsoft.com/office/drawing/2014/main" id="{68A47D7D-7406-64E4-E685-DD5E046A5FB2}"/>
              </a:ext>
            </a:extLst>
          </p:cNvPr>
          <p:cNvSpPr>
            <a:spLocks noGrp="1"/>
          </p:cNvSpPr>
          <p:nvPr>
            <p:ph type="body" sz="quarter" idx="13"/>
          </p:nvPr>
        </p:nvSpPr>
        <p:spPr>
          <a:xfrm>
            <a:off x="628650" y="2167003"/>
            <a:ext cx="7886700" cy="3920646"/>
          </a:xfrm>
        </p:spPr>
        <p:txBody>
          <a:bodyPr lIns="91440" tIns="45720" rIns="91440" bIns="45720" anchor="t"/>
          <a:lstStyle/>
          <a:p>
            <a:pPr marL="0" indent="0">
              <a:buNone/>
            </a:pPr>
            <a:r>
              <a:rPr lang="en-US">
                <a:latin typeface="+mn-lt"/>
                <a:cs typeface="Times"/>
              </a:rPr>
              <a:t>Pairs within 6 lexically contrastive tones that are being merged in production and/or perception</a:t>
            </a:r>
            <a:endParaRPr lang="en-CA" sz="2800">
              <a:latin typeface="+mn-lt"/>
              <a:cs typeface="Times"/>
            </a:endParaRPr>
          </a:p>
          <a:p>
            <a:pPr marL="0" indent="0">
              <a:buNone/>
            </a:pPr>
            <a:endParaRPr lang="en-CA">
              <a:latin typeface="+mn-lt"/>
              <a:cs typeface="Times"/>
            </a:endParaRPr>
          </a:p>
          <a:p>
            <a:pPr marL="0" indent="0">
              <a:buNone/>
            </a:pPr>
            <a:r>
              <a:rPr lang="en-CA">
                <a:latin typeface="+mn-lt"/>
                <a:cs typeface="Times"/>
              </a:rPr>
              <a:t>Fung &amp; Lee, 2019</a:t>
            </a:r>
            <a:endParaRPr lang="en-CA">
              <a:latin typeface="+mn-lt"/>
            </a:endParaRPr>
          </a:p>
          <a:p>
            <a:r>
              <a:rPr lang="en-CA">
                <a:latin typeface="+mn-lt"/>
                <a:cs typeface="Times"/>
              </a:rPr>
              <a:t>T2/T5 - Full merger</a:t>
            </a:r>
          </a:p>
          <a:p>
            <a:r>
              <a:rPr lang="en-CA">
                <a:latin typeface="+mn-lt"/>
                <a:cs typeface="Times"/>
              </a:rPr>
              <a:t>T3/T6 - Partial Merger</a:t>
            </a:r>
            <a:endParaRPr lang="en-CA">
              <a:latin typeface="+mn-lt"/>
            </a:endParaRPr>
          </a:p>
          <a:p>
            <a:r>
              <a:rPr lang="en-CA">
                <a:latin typeface="+mn-lt"/>
                <a:cs typeface="Times"/>
              </a:rPr>
              <a:t>T4/T6 - Near Merger</a:t>
            </a:r>
            <a:endParaRPr lang="en-CA" sz="4400">
              <a:latin typeface="+mn-lt"/>
              <a:cs typeface="Times"/>
            </a:endParaRPr>
          </a:p>
          <a:p>
            <a:endParaRPr lang="en-US">
              <a:latin typeface="+mn-lt"/>
              <a:cs typeface="Times"/>
            </a:endParaRPr>
          </a:p>
        </p:txBody>
      </p:sp>
      <p:sp>
        <p:nvSpPr>
          <p:cNvPr id="5" name="TextBox 4">
            <a:extLst>
              <a:ext uri="{FF2B5EF4-FFF2-40B4-BE49-F238E27FC236}">
                <a16:creationId xmlns:a16="http://schemas.microsoft.com/office/drawing/2014/main" id="{A3E9897C-ED3D-81D3-2BE0-1B4740C9D204}"/>
              </a:ext>
            </a:extLst>
          </p:cNvPr>
          <p:cNvSpPr txBox="1"/>
          <p:nvPr/>
        </p:nvSpPr>
        <p:spPr>
          <a:xfrm>
            <a:off x="6383080" y="6182375"/>
            <a:ext cx="210979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Open Sans"/>
                <a:ea typeface="Open Sans"/>
                <a:cs typeface="Open Sans"/>
              </a:rPr>
              <a:t>Fung &amp; Lee, 2019</a:t>
            </a:r>
          </a:p>
        </p:txBody>
      </p:sp>
      <p:pic>
        <p:nvPicPr>
          <p:cNvPr id="1028" name="Picture 4">
            <a:extLst>
              <a:ext uri="{FF2B5EF4-FFF2-40B4-BE49-F238E27FC236}">
                <a16:creationId xmlns:a16="http://schemas.microsoft.com/office/drawing/2014/main" id="{C98B422B-D580-3318-885D-2F7948A7A791}"/>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5185775" y="3271792"/>
            <a:ext cx="3828528" cy="27456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46330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A1CED7-52C6-7084-511D-1B7E9FA88602}"/>
              </a:ext>
            </a:extLst>
          </p:cNvPr>
          <p:cNvSpPr txBox="1"/>
          <p:nvPr/>
        </p:nvSpPr>
        <p:spPr>
          <a:xfrm>
            <a:off x="3872790" y="6014297"/>
            <a:ext cx="210979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Open Sans"/>
                <a:ea typeface="Open Sans"/>
                <a:cs typeface="Open Sans"/>
              </a:rPr>
              <a:t>Fung &amp; Lee, 2010</a:t>
            </a:r>
          </a:p>
        </p:txBody>
      </p:sp>
      <p:pic>
        <p:nvPicPr>
          <p:cNvPr id="5" name="Picture 4" descr="Chart, line chart&#10;&#10;Description automatically generated">
            <a:extLst>
              <a:ext uri="{FF2B5EF4-FFF2-40B4-BE49-F238E27FC236}">
                <a16:creationId xmlns:a16="http://schemas.microsoft.com/office/drawing/2014/main" id="{B54735AA-A545-345D-1702-42893F71DA20}"/>
              </a:ext>
            </a:extLst>
          </p:cNvPr>
          <p:cNvPicPr>
            <a:picLocks noChangeAspect="1"/>
          </p:cNvPicPr>
          <p:nvPr/>
        </p:nvPicPr>
        <p:blipFill rotWithShape="1">
          <a:blip/>
          <a:srcRect t="5077"/>
          <a:stretch/>
        </p:blipFill>
        <p:spPr>
          <a:xfrm>
            <a:off x="685800" y="801666"/>
            <a:ext cx="7772400" cy="4968543"/>
          </a:xfrm>
          <a:prstGeom prst="rect">
            <a:avLst/>
          </a:prstGeom>
        </p:spPr>
      </p:pic>
    </p:spTree>
    <p:extLst>
      <p:ext uri="{BB962C8B-B14F-4D97-AF65-F5344CB8AC3E}">
        <p14:creationId xmlns:p14="http://schemas.microsoft.com/office/powerpoint/2010/main" val="36447944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line chart&#10;&#10;Description automatically generated">
            <a:extLst>
              <a:ext uri="{FF2B5EF4-FFF2-40B4-BE49-F238E27FC236}">
                <a16:creationId xmlns:a16="http://schemas.microsoft.com/office/drawing/2014/main" id="{84AB283F-AF78-CA37-B903-71DFA53147A7}"/>
              </a:ext>
            </a:extLst>
          </p:cNvPr>
          <p:cNvPicPr>
            <a:picLocks noChangeAspect="1"/>
          </p:cNvPicPr>
          <p:nvPr/>
        </p:nvPicPr>
        <p:blipFill>
          <a:blip/>
          <a:stretch>
            <a:fillRect/>
          </a:stretch>
        </p:blipFill>
        <p:spPr>
          <a:xfrm>
            <a:off x="685800" y="926024"/>
            <a:ext cx="7772400" cy="5005952"/>
          </a:xfrm>
          <a:prstGeom prst="rect">
            <a:avLst/>
          </a:prstGeom>
        </p:spPr>
      </p:pic>
      <p:sp>
        <p:nvSpPr>
          <p:cNvPr id="2" name="TextBox 1">
            <a:extLst>
              <a:ext uri="{FF2B5EF4-FFF2-40B4-BE49-F238E27FC236}">
                <a16:creationId xmlns:a16="http://schemas.microsoft.com/office/drawing/2014/main" id="{17A1CED7-52C6-7084-511D-1B7E9FA88602}"/>
              </a:ext>
            </a:extLst>
          </p:cNvPr>
          <p:cNvSpPr txBox="1"/>
          <p:nvPr/>
        </p:nvSpPr>
        <p:spPr>
          <a:xfrm>
            <a:off x="3872790" y="6014297"/>
            <a:ext cx="210979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Open Sans"/>
                <a:ea typeface="Open Sans"/>
                <a:cs typeface="Open Sans"/>
              </a:rPr>
              <a:t>Fung &amp; Lee, 2010</a:t>
            </a:r>
          </a:p>
        </p:txBody>
      </p:sp>
    </p:spTree>
    <p:extLst>
      <p:ext uri="{BB962C8B-B14F-4D97-AF65-F5344CB8AC3E}">
        <p14:creationId xmlns:p14="http://schemas.microsoft.com/office/powerpoint/2010/main" val="379686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4B97C-9ED7-0E46-AB34-CC6BAA417A07}"/>
              </a:ext>
            </a:extLst>
          </p:cNvPr>
          <p:cNvSpPr>
            <a:spLocks noGrp="1"/>
          </p:cNvSpPr>
          <p:nvPr>
            <p:ph type="title"/>
          </p:nvPr>
        </p:nvSpPr>
        <p:spPr/>
        <p:txBody>
          <a:bodyPr/>
          <a:lstStyle/>
          <a:p>
            <a:r>
              <a:rPr lang="en-US" dirty="0">
                <a:latin typeface="Impact"/>
                <a:cs typeface="Calibri"/>
              </a:rPr>
              <a:t>Theoretical Account</a:t>
            </a:r>
          </a:p>
        </p:txBody>
      </p:sp>
      <p:pic>
        <p:nvPicPr>
          <p:cNvPr id="7" name="Picture Placeholder 6" descr="A picture containing graphical user interface&#10;&#10;Description automatically generated">
            <a:extLst>
              <a:ext uri="{FF2B5EF4-FFF2-40B4-BE49-F238E27FC236}">
                <a16:creationId xmlns:a16="http://schemas.microsoft.com/office/drawing/2014/main" id="{3C9CC81F-C81D-90A0-1A5D-52BBA40186D6}"/>
              </a:ext>
            </a:extLst>
          </p:cNvPr>
          <p:cNvPicPr>
            <a:picLocks noGrp="1" noChangeAspect="1"/>
          </p:cNvPicPr>
          <p:nvPr>
            <p:ph type="pic" sz="quarter" idx="12"/>
          </p:nvPr>
        </p:nvPicPr>
        <p:blipFill>
          <a:blip/>
          <a:srcRect t="309" b="309"/>
          <a:stretch>
            <a:fillRect/>
          </a:stretch>
        </p:blipFill>
        <p:spPr/>
      </p:pic>
      <p:sp>
        <p:nvSpPr>
          <p:cNvPr id="5" name="Oval 4">
            <a:extLst>
              <a:ext uri="{FF2B5EF4-FFF2-40B4-BE49-F238E27FC236}">
                <a16:creationId xmlns:a16="http://schemas.microsoft.com/office/drawing/2014/main" id="{B6D23085-6A0F-4D46-E0FA-FCD29095CC0D}"/>
              </a:ext>
            </a:extLst>
          </p:cNvPr>
          <p:cNvSpPr/>
          <p:nvPr/>
        </p:nvSpPr>
        <p:spPr>
          <a:xfrm>
            <a:off x="6274254" y="824592"/>
            <a:ext cx="1085849" cy="93889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D3EDC08-9AC7-6B0F-9FDE-4014610ED199}"/>
              </a:ext>
            </a:extLst>
          </p:cNvPr>
          <p:cNvSpPr/>
          <p:nvPr/>
        </p:nvSpPr>
        <p:spPr>
          <a:xfrm>
            <a:off x="1669597" y="751114"/>
            <a:ext cx="1249134" cy="108584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text&#10;&#10;Description automatically generated">
            <a:extLst>
              <a:ext uri="{FF2B5EF4-FFF2-40B4-BE49-F238E27FC236}">
                <a16:creationId xmlns:a16="http://schemas.microsoft.com/office/drawing/2014/main" id="{EB85EA63-1D5E-25C8-4709-FE836E1AAF77}"/>
              </a:ext>
            </a:extLst>
          </p:cNvPr>
          <p:cNvPicPr>
            <a:picLocks noChangeAspect="1"/>
          </p:cNvPicPr>
          <p:nvPr/>
        </p:nvPicPr>
        <p:blipFill>
          <a:blip/>
          <a:stretch>
            <a:fillRect/>
          </a:stretch>
        </p:blipFill>
        <p:spPr>
          <a:xfrm>
            <a:off x="6251533" y="692113"/>
            <a:ext cx="1126674" cy="1094016"/>
          </a:xfrm>
          <a:prstGeom prst="rect">
            <a:avLst/>
          </a:prstGeom>
        </p:spPr>
      </p:pic>
      <p:pic>
        <p:nvPicPr>
          <p:cNvPr id="4" name="Picture 4" descr="A picture containing text&#10;&#10;Description automatically generated">
            <a:extLst>
              <a:ext uri="{FF2B5EF4-FFF2-40B4-BE49-F238E27FC236}">
                <a16:creationId xmlns:a16="http://schemas.microsoft.com/office/drawing/2014/main" id="{481293A1-AA1C-A258-49F0-31368E18AAEE}"/>
              </a:ext>
            </a:extLst>
          </p:cNvPr>
          <p:cNvPicPr>
            <a:picLocks noChangeAspect="1"/>
          </p:cNvPicPr>
          <p:nvPr/>
        </p:nvPicPr>
        <p:blipFill>
          <a:blip/>
          <a:stretch>
            <a:fillRect/>
          </a:stretch>
        </p:blipFill>
        <p:spPr>
          <a:xfrm>
            <a:off x="1727076" y="682268"/>
            <a:ext cx="1123364" cy="1123364"/>
          </a:xfrm>
          <a:prstGeom prst="rect">
            <a:avLst/>
          </a:prstGeom>
        </p:spPr>
      </p:pic>
    </p:spTree>
    <p:extLst>
      <p:ext uri="{BB962C8B-B14F-4D97-AF65-F5344CB8AC3E}">
        <p14:creationId xmlns:p14="http://schemas.microsoft.com/office/powerpoint/2010/main" val="42608355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82C52-1AA6-126D-6FD7-ADA55D9EF087}"/>
              </a:ext>
            </a:extLst>
          </p:cNvPr>
          <p:cNvSpPr>
            <a:spLocks noGrp="1"/>
          </p:cNvSpPr>
          <p:nvPr>
            <p:ph type="title"/>
          </p:nvPr>
        </p:nvSpPr>
        <p:spPr/>
        <p:txBody>
          <a:bodyPr/>
          <a:lstStyle/>
          <a:p>
            <a:r>
              <a:rPr lang="en-US">
                <a:latin typeface="Impact"/>
                <a:cs typeface="Calibri"/>
              </a:rPr>
              <a:t>Adaptation on tones</a:t>
            </a:r>
          </a:p>
        </p:txBody>
      </p:sp>
      <p:sp>
        <p:nvSpPr>
          <p:cNvPr id="3" name="Text Placeholder 2">
            <a:extLst>
              <a:ext uri="{FF2B5EF4-FFF2-40B4-BE49-F238E27FC236}">
                <a16:creationId xmlns:a16="http://schemas.microsoft.com/office/drawing/2014/main" id="{E0AA31E8-D8C7-9E09-72DD-031D982A2D17}"/>
              </a:ext>
            </a:extLst>
          </p:cNvPr>
          <p:cNvSpPr>
            <a:spLocks noGrp="1"/>
          </p:cNvSpPr>
          <p:nvPr>
            <p:ph type="body" sz="quarter" idx="13"/>
          </p:nvPr>
        </p:nvSpPr>
        <p:spPr>
          <a:xfrm>
            <a:off x="628650" y="1906814"/>
            <a:ext cx="7886700" cy="3568700"/>
          </a:xfrm>
        </p:spPr>
        <p:txBody>
          <a:bodyPr lIns="91440" tIns="45720" rIns="91440" bIns="45720" anchor="t"/>
          <a:lstStyle/>
          <a:p>
            <a:pPr marL="0" indent="0">
              <a:buNone/>
            </a:pPr>
            <a:r>
              <a:rPr lang="en-US" sz="3200" dirty="0">
                <a:latin typeface="+mn-lt"/>
                <a:cs typeface="Times"/>
              </a:rPr>
              <a:t>Recall from Lin et al. (2021):</a:t>
            </a:r>
          </a:p>
          <a:p>
            <a:r>
              <a:rPr lang="en-US" sz="3200" u="sng" dirty="0">
                <a:latin typeface="+mn-lt"/>
                <a:cs typeface="Times"/>
              </a:rPr>
              <a:t>Reverse</a:t>
            </a:r>
            <a:r>
              <a:rPr lang="en-US" sz="3200" dirty="0">
                <a:latin typeface="+mn-lt"/>
                <a:cs typeface="Times"/>
              </a:rPr>
              <a:t> a Cantonese </a:t>
            </a:r>
            <a:r>
              <a:rPr lang="en-US" sz="3200" u="sng" dirty="0">
                <a:latin typeface="+mn-lt"/>
                <a:cs typeface="Times"/>
              </a:rPr>
              <a:t>tone-merger</a:t>
            </a:r>
            <a:r>
              <a:rPr lang="en-US" sz="3200" dirty="0">
                <a:latin typeface="+mn-lt"/>
                <a:cs typeface="Times"/>
              </a:rPr>
              <a:t> through </a:t>
            </a:r>
            <a:r>
              <a:rPr lang="en-US" sz="3200" u="sng" dirty="0">
                <a:latin typeface="+mn-lt"/>
                <a:cs typeface="Times"/>
              </a:rPr>
              <a:t>shadowing</a:t>
            </a:r>
          </a:p>
          <a:p>
            <a:r>
              <a:rPr lang="en-US" sz="3200" dirty="0">
                <a:solidFill>
                  <a:schemeClr val="accent2"/>
                </a:solidFill>
                <a:latin typeface="+mn-lt"/>
                <a:cs typeface="Times"/>
              </a:rPr>
              <a:t>Investigated T3/T6</a:t>
            </a:r>
          </a:p>
          <a:p>
            <a:pPr lvl="1"/>
            <a:r>
              <a:rPr lang="en-US" sz="2800" dirty="0">
                <a:solidFill>
                  <a:schemeClr val="accent2"/>
                </a:solidFill>
                <a:latin typeface="+mn-lt"/>
                <a:cs typeface="Times"/>
              </a:rPr>
              <a:t>The pair </a:t>
            </a:r>
            <a:r>
              <a:rPr lang="en-US" sz="2800" u="sng" dirty="0">
                <a:solidFill>
                  <a:schemeClr val="accent2"/>
                </a:solidFill>
                <a:latin typeface="+mn-lt"/>
                <a:cs typeface="Times"/>
              </a:rPr>
              <a:t>unmerged</a:t>
            </a:r>
            <a:endParaRPr lang="en-US" sz="2800" dirty="0">
              <a:solidFill>
                <a:schemeClr val="accent2"/>
              </a:solidFill>
              <a:latin typeface="+mn-lt"/>
              <a:cs typeface="Times"/>
            </a:endParaRPr>
          </a:p>
        </p:txBody>
      </p:sp>
    </p:spTree>
    <p:extLst>
      <p:ext uri="{BB962C8B-B14F-4D97-AF65-F5344CB8AC3E}">
        <p14:creationId xmlns:p14="http://schemas.microsoft.com/office/powerpoint/2010/main" val="28176685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304BB-53E1-C4A4-4692-CADD98ACB8AC}"/>
              </a:ext>
            </a:extLst>
          </p:cNvPr>
          <p:cNvSpPr>
            <a:spLocks noGrp="1"/>
          </p:cNvSpPr>
          <p:nvPr>
            <p:ph type="title"/>
          </p:nvPr>
        </p:nvSpPr>
        <p:spPr/>
        <p:txBody>
          <a:bodyPr/>
          <a:lstStyle/>
          <a:p>
            <a:r>
              <a:rPr lang="en-US">
                <a:latin typeface="Impact"/>
                <a:cs typeface="Calibri"/>
              </a:rPr>
              <a:t>Adaptation on tones (cont’d)</a:t>
            </a:r>
          </a:p>
        </p:txBody>
      </p:sp>
      <p:sp>
        <p:nvSpPr>
          <p:cNvPr id="3" name="Text Placeholder 2">
            <a:extLst>
              <a:ext uri="{FF2B5EF4-FFF2-40B4-BE49-F238E27FC236}">
                <a16:creationId xmlns:a16="http://schemas.microsoft.com/office/drawing/2014/main" id="{6016A0DB-0DB0-568B-47A9-11D540BAC397}"/>
              </a:ext>
            </a:extLst>
          </p:cNvPr>
          <p:cNvSpPr>
            <a:spLocks noGrp="1"/>
          </p:cNvSpPr>
          <p:nvPr>
            <p:ph type="body" sz="quarter" idx="13"/>
          </p:nvPr>
        </p:nvSpPr>
        <p:spPr>
          <a:xfrm>
            <a:off x="628650" y="2217420"/>
            <a:ext cx="7886700" cy="3568700"/>
          </a:xfrm>
        </p:spPr>
        <p:txBody>
          <a:bodyPr lIns="91440" tIns="45720" rIns="91440" bIns="45720" anchor="t"/>
          <a:lstStyle/>
          <a:p>
            <a:pPr marL="0" indent="0">
              <a:buNone/>
            </a:pPr>
            <a:r>
              <a:rPr lang="en-US" sz="3600" dirty="0">
                <a:latin typeface="+mn-lt"/>
                <a:cs typeface="Times"/>
              </a:rPr>
              <a:t>Previous research in the context of Cantonese tone merger:</a:t>
            </a:r>
          </a:p>
          <a:p>
            <a:pPr lvl="1"/>
            <a:r>
              <a:rPr lang="en-US" sz="3200" dirty="0">
                <a:latin typeface="+mn-lt"/>
                <a:cs typeface="Times"/>
              </a:rPr>
              <a:t>Controlled, less natural tasks (shadowing)</a:t>
            </a:r>
          </a:p>
          <a:p>
            <a:pPr lvl="1"/>
            <a:r>
              <a:rPr lang="en-US" sz="3200" dirty="0">
                <a:latin typeface="+mn-lt"/>
                <a:cs typeface="Times"/>
              </a:rPr>
              <a:t>Imbalance in power/social dynamics</a:t>
            </a:r>
          </a:p>
          <a:p>
            <a:pPr lvl="2"/>
            <a:r>
              <a:rPr lang="en-US" sz="2800" dirty="0">
                <a:latin typeface="+mn-lt"/>
                <a:cs typeface="Times"/>
              </a:rPr>
              <a:t>Map task (Pardo, 2006)</a:t>
            </a:r>
          </a:p>
        </p:txBody>
      </p:sp>
    </p:spTree>
    <p:extLst>
      <p:ext uri="{BB962C8B-B14F-4D97-AF65-F5344CB8AC3E}">
        <p14:creationId xmlns:p14="http://schemas.microsoft.com/office/powerpoint/2010/main" val="40188602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304BB-53E1-C4A4-4692-CADD98ACB8AC}"/>
              </a:ext>
            </a:extLst>
          </p:cNvPr>
          <p:cNvSpPr>
            <a:spLocks noGrp="1"/>
          </p:cNvSpPr>
          <p:nvPr>
            <p:ph type="title"/>
          </p:nvPr>
        </p:nvSpPr>
        <p:spPr/>
        <p:txBody>
          <a:bodyPr/>
          <a:lstStyle/>
          <a:p>
            <a:r>
              <a:rPr lang="en-US">
                <a:latin typeface="Impact"/>
                <a:cs typeface="Calibri"/>
              </a:rPr>
              <a:t>Adaptation on tones (cont’d)</a:t>
            </a:r>
          </a:p>
        </p:txBody>
      </p:sp>
      <p:sp>
        <p:nvSpPr>
          <p:cNvPr id="3" name="Text Placeholder 2">
            <a:extLst>
              <a:ext uri="{FF2B5EF4-FFF2-40B4-BE49-F238E27FC236}">
                <a16:creationId xmlns:a16="http://schemas.microsoft.com/office/drawing/2014/main" id="{6016A0DB-0DB0-568B-47A9-11D540BAC397}"/>
              </a:ext>
            </a:extLst>
          </p:cNvPr>
          <p:cNvSpPr>
            <a:spLocks noGrp="1"/>
          </p:cNvSpPr>
          <p:nvPr>
            <p:ph type="body" sz="quarter" idx="13"/>
          </p:nvPr>
        </p:nvSpPr>
        <p:spPr>
          <a:xfrm>
            <a:off x="628650" y="2141218"/>
            <a:ext cx="7886700" cy="4240269"/>
          </a:xfrm>
        </p:spPr>
        <p:txBody>
          <a:bodyPr lIns="91440" tIns="45720" rIns="91440" bIns="45720" anchor="t"/>
          <a:lstStyle/>
          <a:p>
            <a:pPr marL="0" indent="0">
              <a:buNone/>
            </a:pPr>
            <a:r>
              <a:rPr lang="en-US" dirty="0">
                <a:latin typeface="+mn-lt"/>
                <a:cs typeface="Times"/>
              </a:rPr>
              <a:t>Our study aims at investigating:</a:t>
            </a:r>
          </a:p>
          <a:p>
            <a:r>
              <a:rPr lang="en-GB" u="sng" dirty="0">
                <a:latin typeface="+mn-lt"/>
                <a:cs typeface="Times"/>
              </a:rPr>
              <a:t>M</a:t>
            </a:r>
            <a:r>
              <a:rPr lang="en-US" u="sng" dirty="0">
                <a:latin typeface="+mn-lt"/>
                <a:cs typeface="Times"/>
              </a:rPr>
              <a:t>ore natural setting</a:t>
            </a:r>
          </a:p>
          <a:p>
            <a:r>
              <a:rPr lang="en-GB" u="sng" dirty="0">
                <a:latin typeface="+mn-lt"/>
                <a:cs typeface="Times"/>
              </a:rPr>
              <a:t>E</a:t>
            </a:r>
            <a:r>
              <a:rPr lang="en-US" u="sng" dirty="0">
                <a:latin typeface="+mn-lt"/>
                <a:cs typeface="Times"/>
              </a:rPr>
              <a:t>qual grounds</a:t>
            </a:r>
          </a:p>
          <a:p>
            <a:r>
              <a:rPr lang="en-US" u="sng" dirty="0">
                <a:latin typeface="+mn-lt"/>
                <a:cs typeface="Times"/>
              </a:rPr>
              <a:t>More pairs of tones</a:t>
            </a:r>
            <a:endParaRPr lang="en-US" dirty="0">
              <a:latin typeface="+mn-lt"/>
              <a:cs typeface="Times"/>
            </a:endParaRPr>
          </a:p>
          <a:p>
            <a:pPr marL="0" indent="0">
              <a:buNone/>
            </a:pPr>
            <a:r>
              <a:rPr lang="en-US" dirty="0">
                <a:latin typeface="+mn-lt"/>
                <a:cs typeface="Times"/>
              </a:rPr>
              <a:t>Why use tone merger?</a:t>
            </a:r>
          </a:p>
          <a:p>
            <a:r>
              <a:rPr lang="en-GB" dirty="0">
                <a:latin typeface="+mn-lt"/>
                <a:cs typeface="Times"/>
              </a:rPr>
              <a:t>E</a:t>
            </a:r>
            <a:r>
              <a:rPr lang="en-US" dirty="0">
                <a:latin typeface="+mn-lt"/>
                <a:cs typeface="Times"/>
              </a:rPr>
              <a:t>licit adaptation</a:t>
            </a:r>
          </a:p>
          <a:p>
            <a:r>
              <a:rPr lang="en-GB" dirty="0">
                <a:latin typeface="+mn-lt"/>
                <a:cs typeface="Times"/>
              </a:rPr>
              <a:t>Adaptations</a:t>
            </a:r>
            <a:r>
              <a:rPr lang="en-US" dirty="0">
                <a:latin typeface="+mn-lt"/>
                <a:cs typeface="Times"/>
              </a:rPr>
              <a:t> of tones in natural conversations</a:t>
            </a:r>
          </a:p>
          <a:p>
            <a:pPr lvl="1"/>
            <a:endParaRPr lang="en-US" dirty="0">
              <a:latin typeface="+mn-lt"/>
              <a:cs typeface="Times"/>
            </a:endParaRPr>
          </a:p>
        </p:txBody>
      </p:sp>
    </p:spTree>
    <p:extLst>
      <p:ext uri="{BB962C8B-B14F-4D97-AF65-F5344CB8AC3E}">
        <p14:creationId xmlns:p14="http://schemas.microsoft.com/office/powerpoint/2010/main" val="39967618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2AA04-B714-6A89-B90C-8C2A76E8660A}"/>
              </a:ext>
            </a:extLst>
          </p:cNvPr>
          <p:cNvSpPr>
            <a:spLocks noGrp="1"/>
          </p:cNvSpPr>
          <p:nvPr>
            <p:ph type="title"/>
          </p:nvPr>
        </p:nvSpPr>
        <p:spPr/>
        <p:txBody>
          <a:bodyPr/>
          <a:lstStyle/>
          <a:p>
            <a:r>
              <a:rPr lang="en-US" sz="2800" dirty="0">
                <a:latin typeface="Impact"/>
                <a:cs typeface="Calibri"/>
              </a:rPr>
              <a:t>Research Question:</a:t>
            </a:r>
            <a:br>
              <a:rPr lang="en-US" sz="2800" dirty="0">
                <a:latin typeface="Impact"/>
              </a:rPr>
            </a:br>
            <a:r>
              <a:rPr lang="en-US" sz="2800" dirty="0">
                <a:latin typeface="Impact"/>
                <a:cs typeface="Calibri"/>
              </a:rPr>
              <a:t>Does phonetic adaptation happen in a conversational task in which Cantonese T3/T6 mergers will unmerge the pair of tones when interacting with those that do not merge the pair?</a:t>
            </a:r>
            <a:endParaRPr lang="en-US" sz="4800" dirty="0">
              <a:latin typeface="Impact"/>
              <a:cs typeface="Calibri"/>
            </a:endParaRPr>
          </a:p>
        </p:txBody>
      </p:sp>
      <p:pic>
        <p:nvPicPr>
          <p:cNvPr id="5" name="Picture Placeholder 4" descr="Graphical user interface&#10;&#10;Description automatically generated">
            <a:extLst>
              <a:ext uri="{FF2B5EF4-FFF2-40B4-BE49-F238E27FC236}">
                <a16:creationId xmlns:a16="http://schemas.microsoft.com/office/drawing/2014/main" id="{39CD3DF1-F9EA-9F36-DC31-51453757756A}"/>
              </a:ext>
            </a:extLst>
          </p:cNvPr>
          <p:cNvPicPr>
            <a:picLocks noGrp="1" noChangeAspect="1"/>
          </p:cNvPicPr>
          <p:nvPr>
            <p:ph type="pic" sz="quarter" idx="12"/>
          </p:nvPr>
        </p:nvPicPr>
        <p:blipFill>
          <a:blip/>
          <a:srcRect t="16343" b="16343"/>
          <a:stretch>
            <a:fillRect/>
          </a:stretch>
        </p:blipFill>
        <p:spPr/>
      </p:pic>
    </p:spTree>
    <p:extLst>
      <p:ext uri="{BB962C8B-B14F-4D97-AF65-F5344CB8AC3E}">
        <p14:creationId xmlns:p14="http://schemas.microsoft.com/office/powerpoint/2010/main" val="25347453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D3269-86E5-8E99-FB7B-C3FAD6FC7936}"/>
              </a:ext>
            </a:extLst>
          </p:cNvPr>
          <p:cNvSpPr>
            <a:spLocks noGrp="1"/>
          </p:cNvSpPr>
          <p:nvPr>
            <p:ph type="title"/>
          </p:nvPr>
        </p:nvSpPr>
        <p:spPr/>
        <p:txBody>
          <a:bodyPr/>
          <a:lstStyle/>
          <a:p>
            <a:r>
              <a:rPr lang="en-US">
                <a:latin typeface="Impact"/>
                <a:cs typeface="Calibri"/>
              </a:rPr>
              <a:t>Main Hypothesis</a:t>
            </a:r>
          </a:p>
        </p:txBody>
      </p:sp>
      <p:sp>
        <p:nvSpPr>
          <p:cNvPr id="3" name="Text Placeholder 2">
            <a:extLst>
              <a:ext uri="{FF2B5EF4-FFF2-40B4-BE49-F238E27FC236}">
                <a16:creationId xmlns:a16="http://schemas.microsoft.com/office/drawing/2014/main" id="{F1BE4F16-8EF7-34DB-2173-D036B3A4E301}"/>
              </a:ext>
            </a:extLst>
          </p:cNvPr>
          <p:cNvSpPr>
            <a:spLocks noGrp="1"/>
          </p:cNvSpPr>
          <p:nvPr>
            <p:ph type="body" sz="quarter" idx="13"/>
          </p:nvPr>
        </p:nvSpPr>
        <p:spPr>
          <a:xfrm>
            <a:off x="628650" y="2777923"/>
            <a:ext cx="7886700" cy="2720051"/>
          </a:xfrm>
        </p:spPr>
        <p:txBody>
          <a:bodyPr/>
          <a:lstStyle/>
          <a:p>
            <a:pPr marL="0" indent="0">
              <a:buNone/>
            </a:pPr>
            <a:r>
              <a:rPr lang="en-US" sz="3600" dirty="0">
                <a:latin typeface="+mn-lt"/>
              </a:rPr>
              <a:t>By combining the findings from Pardo (2006) and Lin et al (2021), we </a:t>
            </a:r>
            <a:r>
              <a:rPr lang="en-US" sz="3600" dirty="0" err="1">
                <a:latin typeface="+mn-lt"/>
              </a:rPr>
              <a:t>hypothesise</a:t>
            </a:r>
            <a:r>
              <a:rPr lang="en-US" sz="3600" dirty="0">
                <a:latin typeface="+mn-lt"/>
              </a:rPr>
              <a:t> that phonetic adaptation will happen in a conversational task through the lens of unmerging the T3/T6 tone pair in Cantonese. </a:t>
            </a:r>
          </a:p>
        </p:txBody>
      </p:sp>
    </p:spTree>
    <p:extLst>
      <p:ext uri="{BB962C8B-B14F-4D97-AF65-F5344CB8AC3E}">
        <p14:creationId xmlns:p14="http://schemas.microsoft.com/office/powerpoint/2010/main" val="28595125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CCF1B-64AD-2BF7-750D-E2FD522FF0F3}"/>
              </a:ext>
            </a:extLst>
          </p:cNvPr>
          <p:cNvSpPr>
            <a:spLocks noGrp="1"/>
          </p:cNvSpPr>
          <p:nvPr>
            <p:ph type="title"/>
          </p:nvPr>
        </p:nvSpPr>
        <p:spPr>
          <a:xfrm>
            <a:off x="628650" y="995680"/>
            <a:ext cx="8082642" cy="713669"/>
          </a:xfrm>
        </p:spPr>
        <p:txBody>
          <a:bodyPr/>
          <a:lstStyle/>
          <a:p>
            <a:r>
              <a:rPr lang="en-US" sz="4400">
                <a:latin typeface="Impact"/>
                <a:cs typeface="Calibri"/>
              </a:rPr>
              <a:t>Sub-Hypotheses: Tone Adaptation</a:t>
            </a:r>
          </a:p>
        </p:txBody>
      </p:sp>
      <p:sp>
        <p:nvSpPr>
          <p:cNvPr id="3" name="Text Placeholder 2">
            <a:extLst>
              <a:ext uri="{FF2B5EF4-FFF2-40B4-BE49-F238E27FC236}">
                <a16:creationId xmlns:a16="http://schemas.microsoft.com/office/drawing/2014/main" id="{C4B0DAFB-8F4E-42CF-6C87-15C73B272662}"/>
              </a:ext>
            </a:extLst>
          </p:cNvPr>
          <p:cNvSpPr>
            <a:spLocks noGrp="1"/>
          </p:cNvSpPr>
          <p:nvPr>
            <p:ph type="body" sz="quarter" idx="13"/>
          </p:nvPr>
        </p:nvSpPr>
        <p:spPr>
          <a:xfrm>
            <a:off x="628650" y="2150157"/>
            <a:ext cx="7886700" cy="4065585"/>
          </a:xfrm>
        </p:spPr>
        <p:txBody>
          <a:bodyPr lIns="91440" tIns="45720" rIns="91440" bIns="45720" anchor="t"/>
          <a:lstStyle/>
          <a:p>
            <a:pPr marL="0" indent="0">
              <a:buNone/>
            </a:pPr>
            <a:r>
              <a:rPr lang="en-US" sz="2400" dirty="0">
                <a:latin typeface="+mn-lt"/>
                <a:cs typeface="Times"/>
              </a:rPr>
              <a:t>To the extent of whether adaptation will happen with tones:</a:t>
            </a:r>
          </a:p>
          <a:p>
            <a:r>
              <a:rPr lang="en-US" sz="2400" u="sng" dirty="0">
                <a:latin typeface="+mn-lt"/>
                <a:cs typeface="Times"/>
              </a:rPr>
              <a:t>Convergence of tones</a:t>
            </a:r>
            <a:r>
              <a:rPr lang="en-US" sz="2400" dirty="0">
                <a:latin typeface="+mn-lt"/>
                <a:cs typeface="Times"/>
              </a:rPr>
              <a:t>:</a:t>
            </a:r>
            <a:endParaRPr lang="en-US" sz="2400" u="sng" dirty="0">
              <a:latin typeface="+mn-lt"/>
              <a:cs typeface="Times"/>
            </a:endParaRPr>
          </a:p>
          <a:p>
            <a:pPr lvl="1"/>
            <a:r>
              <a:rPr lang="en-US" sz="2000" dirty="0">
                <a:latin typeface="+mn-lt"/>
                <a:cs typeface="Times"/>
              </a:rPr>
              <a:t>Based on Levitan and Hirschberg (2011) on adaptation of pitch, we suspect that two interlocutors' </a:t>
            </a:r>
            <a:r>
              <a:rPr lang="en-US" sz="2000" u="sng" dirty="0">
                <a:latin typeface="+mn-lt"/>
                <a:cs typeface="Times"/>
              </a:rPr>
              <a:t>pitch range for tones</a:t>
            </a:r>
            <a:r>
              <a:rPr lang="en-US" sz="2000" dirty="0">
                <a:latin typeface="+mn-lt"/>
                <a:cs typeface="Times"/>
              </a:rPr>
              <a:t> might converge to something more similar.</a:t>
            </a:r>
          </a:p>
          <a:p>
            <a:r>
              <a:rPr lang="en-US" sz="2400" u="sng" dirty="0">
                <a:latin typeface="+mn-lt"/>
                <a:cs typeface="Times"/>
              </a:rPr>
              <a:t>Divergence of tones</a:t>
            </a:r>
            <a:r>
              <a:rPr lang="en-US" sz="2400" dirty="0">
                <a:latin typeface="+mn-lt"/>
                <a:cs typeface="Times"/>
              </a:rPr>
              <a:t>:</a:t>
            </a:r>
          </a:p>
          <a:p>
            <a:pPr lvl="1"/>
            <a:r>
              <a:rPr lang="en-US" sz="2000" dirty="0">
                <a:latin typeface="+mn-lt"/>
                <a:cs typeface="Times"/>
              </a:rPr>
              <a:t>Based on Lin et al (2021) on adaptation of tones, we suspect that speakers with with less tonal distinction would diverge their tones more i.e., </a:t>
            </a:r>
            <a:r>
              <a:rPr lang="en-US" sz="2000" u="sng" dirty="0">
                <a:latin typeface="+mn-lt"/>
                <a:cs typeface="Times"/>
              </a:rPr>
              <a:t>tones would become more distinct</a:t>
            </a:r>
            <a:r>
              <a:rPr lang="en-US" sz="2000" dirty="0">
                <a:latin typeface="+mn-lt"/>
                <a:cs typeface="Times"/>
              </a:rPr>
              <a:t>.</a:t>
            </a:r>
          </a:p>
          <a:p>
            <a:pPr lvl="2"/>
            <a:r>
              <a:rPr lang="en-US" sz="1600" dirty="0">
                <a:latin typeface="+mn-lt"/>
                <a:cs typeface="Times"/>
              </a:rPr>
              <a:t>In particular, we suspect those that are exhibiting tone-merging already i.e., T2/T5, T3/T6, T4/T6 </a:t>
            </a:r>
            <a:r>
              <a:rPr lang="en-CA" sz="1600" dirty="0">
                <a:latin typeface="+mn-lt"/>
                <a:cs typeface="Times"/>
              </a:rPr>
              <a:t>(Fung &amp; Lee, 2019; Mok et al., 2013) would exhibit a stronger effect</a:t>
            </a:r>
            <a:endParaRPr lang="en-US" sz="1600" dirty="0">
              <a:latin typeface="+mn-lt"/>
              <a:cs typeface="Times"/>
            </a:endParaRPr>
          </a:p>
        </p:txBody>
      </p:sp>
    </p:spTree>
    <p:extLst>
      <p:ext uri="{BB962C8B-B14F-4D97-AF65-F5344CB8AC3E}">
        <p14:creationId xmlns:p14="http://schemas.microsoft.com/office/powerpoint/2010/main" val="32786498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CCF1B-64AD-2BF7-750D-E2FD522FF0F3}"/>
              </a:ext>
            </a:extLst>
          </p:cNvPr>
          <p:cNvSpPr>
            <a:spLocks noGrp="1"/>
          </p:cNvSpPr>
          <p:nvPr>
            <p:ph type="title"/>
          </p:nvPr>
        </p:nvSpPr>
        <p:spPr>
          <a:xfrm>
            <a:off x="628650" y="995680"/>
            <a:ext cx="8082642" cy="713669"/>
          </a:xfrm>
        </p:spPr>
        <p:txBody>
          <a:bodyPr/>
          <a:lstStyle/>
          <a:p>
            <a:r>
              <a:rPr lang="en-US" sz="4400">
                <a:latin typeface="Impact"/>
                <a:cs typeface="Calibri"/>
              </a:rPr>
              <a:t>Sub-Hypotheses: Tone Adaptation</a:t>
            </a:r>
          </a:p>
        </p:txBody>
      </p:sp>
      <p:sp>
        <p:nvSpPr>
          <p:cNvPr id="3" name="Text Placeholder 2">
            <a:extLst>
              <a:ext uri="{FF2B5EF4-FFF2-40B4-BE49-F238E27FC236}">
                <a16:creationId xmlns:a16="http://schemas.microsoft.com/office/drawing/2014/main" id="{C4B0DAFB-8F4E-42CF-6C87-15C73B272662}"/>
              </a:ext>
            </a:extLst>
          </p:cNvPr>
          <p:cNvSpPr>
            <a:spLocks noGrp="1"/>
          </p:cNvSpPr>
          <p:nvPr>
            <p:ph type="body" sz="quarter" idx="13"/>
          </p:nvPr>
        </p:nvSpPr>
        <p:spPr>
          <a:xfrm>
            <a:off x="628650" y="2150157"/>
            <a:ext cx="7886700" cy="4065585"/>
          </a:xfrm>
        </p:spPr>
        <p:txBody>
          <a:bodyPr lIns="91440" tIns="45720" rIns="91440" bIns="45720" anchor="t"/>
          <a:lstStyle/>
          <a:p>
            <a:pPr marL="0" indent="0">
              <a:buNone/>
            </a:pPr>
            <a:r>
              <a:rPr lang="en-US" sz="3200" dirty="0">
                <a:latin typeface="+mn-lt"/>
              </a:rPr>
              <a:t>By combining the findings from Pardo (2006) and Lin et al (2021):</a:t>
            </a:r>
          </a:p>
          <a:p>
            <a:r>
              <a:rPr lang="en-US" sz="3200" dirty="0">
                <a:latin typeface="+mn-lt"/>
                <a:cs typeface="Times"/>
              </a:rPr>
              <a:t>Phonetic adaptation will happen in a conversational task through the lens of unmerging the T3/T6 tone pair in Cantonese. </a:t>
            </a:r>
          </a:p>
          <a:p>
            <a:pPr lvl="1"/>
            <a:r>
              <a:rPr lang="en-US" sz="2800" dirty="0">
                <a:latin typeface="+mn-lt"/>
                <a:cs typeface="Times"/>
              </a:rPr>
              <a:t>Interpreting the results from Cheng (2017) and Li &amp; Guan (2019), we further postulate that younger, female speakers will experience more adaptation.</a:t>
            </a:r>
            <a:endParaRPr lang="en-US" sz="2000" dirty="0">
              <a:latin typeface="+mn-lt"/>
              <a:cs typeface="Times"/>
            </a:endParaRPr>
          </a:p>
        </p:txBody>
      </p:sp>
    </p:spTree>
    <p:extLst>
      <p:ext uri="{BB962C8B-B14F-4D97-AF65-F5344CB8AC3E}">
        <p14:creationId xmlns:p14="http://schemas.microsoft.com/office/powerpoint/2010/main" val="37247711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2A305-BB83-0FBF-E4D1-15E9315787CD}"/>
              </a:ext>
            </a:extLst>
          </p:cNvPr>
          <p:cNvSpPr>
            <a:spLocks noGrp="1"/>
          </p:cNvSpPr>
          <p:nvPr>
            <p:ph type="title"/>
          </p:nvPr>
        </p:nvSpPr>
        <p:spPr/>
        <p:txBody>
          <a:bodyPr/>
          <a:lstStyle/>
          <a:p>
            <a:r>
              <a:rPr lang="en-US" dirty="0">
                <a:latin typeface="Impact"/>
              </a:rPr>
              <a:t>BUT…..Disclaimer</a:t>
            </a:r>
            <a:endParaRPr lang="en-US" dirty="0"/>
          </a:p>
        </p:txBody>
      </p:sp>
      <p:sp>
        <p:nvSpPr>
          <p:cNvPr id="3" name="Text Placeholder 2">
            <a:extLst>
              <a:ext uri="{FF2B5EF4-FFF2-40B4-BE49-F238E27FC236}">
                <a16:creationId xmlns:a16="http://schemas.microsoft.com/office/drawing/2014/main" id="{1926C45C-5AA5-B4DA-9402-B84153EDAE4B}"/>
              </a:ext>
            </a:extLst>
          </p:cNvPr>
          <p:cNvSpPr>
            <a:spLocks noGrp="1"/>
          </p:cNvSpPr>
          <p:nvPr>
            <p:ph type="body" sz="quarter" idx="11"/>
          </p:nvPr>
        </p:nvSpPr>
        <p:spPr/>
        <p:txBody>
          <a:bodyPr lIns="91440" tIns="45720" rIns="91440" bIns="45720" anchor="t"/>
          <a:lstStyle/>
          <a:p>
            <a:r>
              <a:rPr lang="en-GB" sz="3200" dirty="0">
                <a:latin typeface="+mn-lt"/>
                <a:ea typeface="Source Sans Pro" panose="020B0503030403020204" pitchFamily="34" charset="0"/>
              </a:rPr>
              <a:t>Due to the pilot nature of the experiment and results, we are currently only reporting the results of two participants with focus on one female participant only.</a:t>
            </a:r>
          </a:p>
          <a:p>
            <a:r>
              <a:rPr lang="en-GB" sz="3200" dirty="0">
                <a:latin typeface="+mn-lt"/>
                <a:ea typeface="Source Sans Pro" panose="020B0503030403020204" pitchFamily="34" charset="0"/>
              </a:rPr>
              <a:t>We will also only be describing the tasks that were done so far, not what we envisioned in the future.</a:t>
            </a:r>
            <a:endParaRPr lang="en-US" sz="3200" dirty="0">
              <a:latin typeface="+mn-lt"/>
              <a:ea typeface="Source Sans Pro" panose="020B0503030403020204" pitchFamily="34" charset="0"/>
            </a:endParaRPr>
          </a:p>
        </p:txBody>
      </p:sp>
    </p:spTree>
    <p:extLst>
      <p:ext uri="{BB962C8B-B14F-4D97-AF65-F5344CB8AC3E}">
        <p14:creationId xmlns:p14="http://schemas.microsoft.com/office/powerpoint/2010/main" val="5389721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CCF1B-64AD-2BF7-750D-E2FD522FF0F3}"/>
              </a:ext>
            </a:extLst>
          </p:cNvPr>
          <p:cNvSpPr>
            <a:spLocks noGrp="1"/>
          </p:cNvSpPr>
          <p:nvPr>
            <p:ph type="title"/>
          </p:nvPr>
        </p:nvSpPr>
        <p:spPr/>
        <p:txBody>
          <a:bodyPr/>
          <a:lstStyle/>
          <a:p>
            <a:r>
              <a:rPr lang="en-US" sz="3200">
                <a:latin typeface="Impact"/>
                <a:cs typeface="Calibri"/>
              </a:rPr>
              <a:t>Sub-Hypotheses: Reversing a Tone Merger</a:t>
            </a:r>
          </a:p>
        </p:txBody>
      </p:sp>
      <p:sp>
        <p:nvSpPr>
          <p:cNvPr id="3" name="Text Placeholder 2">
            <a:extLst>
              <a:ext uri="{FF2B5EF4-FFF2-40B4-BE49-F238E27FC236}">
                <a16:creationId xmlns:a16="http://schemas.microsoft.com/office/drawing/2014/main" id="{C4B0DAFB-8F4E-42CF-6C87-15C73B272662}"/>
              </a:ext>
            </a:extLst>
          </p:cNvPr>
          <p:cNvSpPr>
            <a:spLocks noGrp="1"/>
          </p:cNvSpPr>
          <p:nvPr>
            <p:ph type="body" sz="quarter" idx="13"/>
          </p:nvPr>
        </p:nvSpPr>
        <p:spPr>
          <a:xfrm>
            <a:off x="628650" y="1872343"/>
            <a:ext cx="7886700" cy="4539343"/>
          </a:xfrm>
        </p:spPr>
        <p:txBody>
          <a:bodyPr lIns="91440" tIns="45720" rIns="91440" bIns="45720" anchor="t"/>
          <a:lstStyle/>
          <a:p>
            <a:pPr marL="0" indent="0">
              <a:buNone/>
            </a:pPr>
            <a:r>
              <a:rPr lang="en-US" sz="1600">
                <a:latin typeface="Calibri"/>
                <a:cs typeface="Times"/>
              </a:rPr>
              <a:t>In the extent of reversing a tone-merger:</a:t>
            </a:r>
          </a:p>
          <a:p>
            <a:r>
              <a:rPr lang="en-US" sz="1600">
                <a:latin typeface="Calibri"/>
                <a:cs typeface="Times"/>
              </a:rPr>
              <a:t>Adaptations will be </a:t>
            </a:r>
            <a:r>
              <a:rPr lang="en-US" sz="1600" u="sng">
                <a:latin typeface="Calibri"/>
                <a:cs typeface="Times"/>
              </a:rPr>
              <a:t>greater</a:t>
            </a:r>
            <a:r>
              <a:rPr lang="en-US" sz="1600">
                <a:latin typeface="Calibri"/>
                <a:cs typeface="Times"/>
              </a:rPr>
              <a:t> in participants with </a:t>
            </a:r>
            <a:r>
              <a:rPr lang="en-US" sz="1600" u="sng">
                <a:latin typeface="Calibri"/>
                <a:cs typeface="Times"/>
              </a:rPr>
              <a:t>less baseline tonal distinction </a:t>
            </a:r>
            <a:r>
              <a:rPr lang="en-US" sz="1600">
                <a:latin typeface="Calibri"/>
                <a:cs typeface="Times"/>
              </a:rPr>
              <a:t>than in participants with more baseline tonal distinction. (Lin et al., 2021)</a:t>
            </a:r>
          </a:p>
          <a:p>
            <a:r>
              <a:rPr lang="en-US" sz="1600">
                <a:latin typeface="Calibri"/>
                <a:cs typeface="Times"/>
              </a:rPr>
              <a:t>Adaptations will be </a:t>
            </a:r>
            <a:r>
              <a:rPr lang="en-US" sz="1600" u="sng">
                <a:latin typeface="Calibri"/>
                <a:cs typeface="Times"/>
              </a:rPr>
              <a:t>greater</a:t>
            </a:r>
            <a:r>
              <a:rPr lang="en-US" sz="1600">
                <a:latin typeface="Calibri"/>
                <a:cs typeface="Times"/>
              </a:rPr>
              <a:t> if the </a:t>
            </a:r>
            <a:r>
              <a:rPr lang="en-US" sz="1600" u="sng">
                <a:latin typeface="Calibri"/>
                <a:cs typeface="Times"/>
              </a:rPr>
              <a:t>non-merger</a:t>
            </a:r>
            <a:r>
              <a:rPr lang="en-US" sz="1600">
                <a:latin typeface="Calibri"/>
                <a:cs typeface="Times"/>
              </a:rPr>
              <a:t> speaker of the merger vs non-merger pair is </a:t>
            </a:r>
            <a:r>
              <a:rPr lang="en-US" sz="1600" u="sng">
                <a:latin typeface="Calibri"/>
                <a:cs typeface="Times"/>
              </a:rPr>
              <a:t>younger</a:t>
            </a:r>
            <a:r>
              <a:rPr lang="en-US" sz="1600">
                <a:latin typeface="Calibri"/>
                <a:cs typeface="Times"/>
              </a:rPr>
              <a:t> (Lin et al.)</a:t>
            </a:r>
          </a:p>
          <a:p>
            <a:r>
              <a:rPr lang="en-US" sz="1600">
                <a:latin typeface="Calibri"/>
                <a:cs typeface="Times"/>
              </a:rPr>
              <a:t>Adaptations will be </a:t>
            </a:r>
            <a:r>
              <a:rPr lang="en-US" sz="1600" u="sng">
                <a:latin typeface="Calibri"/>
                <a:cs typeface="Times"/>
              </a:rPr>
              <a:t>greater</a:t>
            </a:r>
            <a:r>
              <a:rPr lang="en-US" sz="1600">
                <a:latin typeface="Calibri"/>
                <a:cs typeface="Times"/>
              </a:rPr>
              <a:t> in </a:t>
            </a:r>
            <a:r>
              <a:rPr lang="en-US" sz="1600" u="sng">
                <a:latin typeface="Calibri"/>
                <a:cs typeface="Times"/>
              </a:rPr>
              <a:t>attested merging tone pairs </a:t>
            </a:r>
            <a:r>
              <a:rPr lang="en-US" sz="1600">
                <a:latin typeface="Calibri"/>
                <a:cs typeface="Times"/>
              </a:rPr>
              <a:t>as opposed to distinct tone pairs</a:t>
            </a:r>
          </a:p>
          <a:p>
            <a:pPr lvl="1"/>
            <a:r>
              <a:rPr lang="en-US" sz="1400">
                <a:latin typeface="Calibri"/>
                <a:cs typeface="Times"/>
              </a:rPr>
              <a:t>The degree of adaptations will be: Full &gt; Partial &gt; Near &gt; Non</a:t>
            </a:r>
          </a:p>
          <a:p>
            <a:r>
              <a:rPr lang="en-US" sz="1600">
                <a:latin typeface="Calibri"/>
                <a:cs typeface="Times"/>
              </a:rPr>
              <a:t>Adaptations within speakers at the </a:t>
            </a:r>
            <a:r>
              <a:rPr lang="en-US" sz="1600" u="sng">
                <a:latin typeface="Calibri"/>
                <a:cs typeface="Times"/>
              </a:rPr>
              <a:t>beginning</a:t>
            </a:r>
            <a:r>
              <a:rPr lang="en-US" sz="1600">
                <a:latin typeface="Calibri"/>
                <a:cs typeface="Times"/>
              </a:rPr>
              <a:t> of the conversation will be </a:t>
            </a:r>
            <a:r>
              <a:rPr lang="en-US" sz="1600" u="sng">
                <a:latin typeface="Calibri"/>
                <a:cs typeface="Times"/>
              </a:rPr>
              <a:t>less prominent </a:t>
            </a:r>
            <a:r>
              <a:rPr lang="en-US" sz="1600">
                <a:latin typeface="Calibri"/>
                <a:cs typeface="Times"/>
              </a:rPr>
              <a:t>compared to adaptations at the end of the conversation (resulting adaptation)</a:t>
            </a:r>
          </a:p>
          <a:p>
            <a:pPr lvl="1"/>
            <a:r>
              <a:rPr lang="en-US" sz="1400">
                <a:latin typeface="Calibri"/>
                <a:cs typeface="Times"/>
              </a:rPr>
              <a:t>More instances of adaptation (between speakers) at beginning than at end of conversation</a:t>
            </a:r>
          </a:p>
          <a:p>
            <a:r>
              <a:rPr lang="en-US" sz="1600">
                <a:latin typeface="Calibri"/>
                <a:cs typeface="Times"/>
              </a:rPr>
              <a:t>Adaptations will be </a:t>
            </a:r>
            <a:r>
              <a:rPr lang="en-US" sz="1600" u="sng">
                <a:latin typeface="Calibri"/>
                <a:cs typeface="Times"/>
              </a:rPr>
              <a:t>greater</a:t>
            </a:r>
            <a:r>
              <a:rPr lang="en-US" sz="1600">
                <a:latin typeface="Calibri"/>
                <a:cs typeface="Times"/>
              </a:rPr>
              <a:t> within participants with </a:t>
            </a:r>
            <a:r>
              <a:rPr lang="en-US" sz="1600" u="sng">
                <a:latin typeface="Calibri"/>
                <a:cs typeface="Times"/>
              </a:rPr>
              <a:t>both visual and audio cues</a:t>
            </a:r>
          </a:p>
          <a:p>
            <a:r>
              <a:rPr lang="en-US" sz="1600">
                <a:latin typeface="Calibri"/>
                <a:cs typeface="Times"/>
              </a:rPr>
              <a:t>Adaptations will be </a:t>
            </a:r>
            <a:r>
              <a:rPr lang="en-US" sz="1600" u="sng">
                <a:latin typeface="Calibri"/>
                <a:cs typeface="Times"/>
              </a:rPr>
              <a:t>greater</a:t>
            </a:r>
            <a:r>
              <a:rPr lang="en-US" sz="1600">
                <a:latin typeface="Calibri"/>
                <a:cs typeface="Times"/>
              </a:rPr>
              <a:t> in </a:t>
            </a:r>
            <a:r>
              <a:rPr lang="en-US" sz="1600" u="sng">
                <a:latin typeface="Calibri"/>
                <a:cs typeface="Times"/>
              </a:rPr>
              <a:t>words</a:t>
            </a:r>
            <a:r>
              <a:rPr lang="en-US" sz="1600">
                <a:latin typeface="Calibri"/>
                <a:cs typeface="Times"/>
              </a:rPr>
              <a:t> that occur with </a:t>
            </a:r>
            <a:r>
              <a:rPr lang="en-US" sz="1600" u="sng">
                <a:latin typeface="Calibri"/>
                <a:cs typeface="Times"/>
              </a:rPr>
              <a:t>higher frequency </a:t>
            </a:r>
            <a:r>
              <a:rPr lang="en-US" sz="1600">
                <a:latin typeface="Calibri"/>
                <a:cs typeface="Times"/>
              </a:rPr>
              <a:t>(token or type) (Mok et al., 2013)</a:t>
            </a:r>
          </a:p>
        </p:txBody>
      </p:sp>
    </p:spTree>
    <p:extLst>
      <p:ext uri="{BB962C8B-B14F-4D97-AF65-F5344CB8AC3E}">
        <p14:creationId xmlns:p14="http://schemas.microsoft.com/office/powerpoint/2010/main" val="11457879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37DB7-E01F-7CD4-FD32-5CD3BDE2CCA4}"/>
              </a:ext>
            </a:extLst>
          </p:cNvPr>
          <p:cNvSpPr>
            <a:spLocks noGrp="1"/>
          </p:cNvSpPr>
          <p:nvPr>
            <p:ph type="title"/>
          </p:nvPr>
        </p:nvSpPr>
        <p:spPr/>
        <p:txBody>
          <a:bodyPr/>
          <a:lstStyle/>
          <a:p>
            <a:r>
              <a:rPr lang="en-US" sz="6000">
                <a:latin typeface="Impact"/>
                <a:cs typeface="Calibri"/>
              </a:rPr>
              <a:t>Phonetic Adaptation in Natural Conversations</a:t>
            </a:r>
            <a:endParaRPr lang="en-US">
              <a:latin typeface="Impact"/>
              <a:cs typeface="Calibri"/>
            </a:endParaRPr>
          </a:p>
        </p:txBody>
      </p:sp>
      <p:pic>
        <p:nvPicPr>
          <p:cNvPr id="5" name="Picture Placeholder 4" descr="Graphical user interface&#10;&#10;Description automatically generated">
            <a:extLst>
              <a:ext uri="{FF2B5EF4-FFF2-40B4-BE49-F238E27FC236}">
                <a16:creationId xmlns:a16="http://schemas.microsoft.com/office/drawing/2014/main" id="{DE15632E-3030-ED16-BE70-0F5409F3D57D}"/>
              </a:ext>
            </a:extLst>
          </p:cNvPr>
          <p:cNvPicPr>
            <a:picLocks noGrp="1" noChangeAspect="1"/>
          </p:cNvPicPr>
          <p:nvPr>
            <p:ph type="pic" sz="quarter" idx="12"/>
          </p:nvPr>
        </p:nvPicPr>
        <p:blipFill>
          <a:blip/>
          <a:srcRect t="16343" b="16343"/>
          <a:stretch>
            <a:fillRect/>
          </a:stretch>
        </p:blipFill>
        <p:spPr/>
      </p:pic>
      <p:pic>
        <p:nvPicPr>
          <p:cNvPr id="7" name="Picture 6" descr="Graphical user interface, application, icon&#10;&#10;Description automatically generated">
            <a:extLst>
              <a:ext uri="{FF2B5EF4-FFF2-40B4-BE49-F238E27FC236}">
                <a16:creationId xmlns:a16="http://schemas.microsoft.com/office/drawing/2014/main" id="{6A24CE02-DA8B-2723-51C6-CAF2E949E4D2}"/>
              </a:ext>
            </a:extLst>
          </p:cNvPr>
          <p:cNvPicPr>
            <a:picLocks noChangeAspect="1"/>
          </p:cNvPicPr>
          <p:nvPr/>
        </p:nvPicPr>
        <p:blipFill rotWithShape="1">
          <a:blip>
            <a:alphaModFix/>
          </a:blip>
          <a:srcRect l="54836" t="11211" r="8826" b="17037"/>
          <a:stretch/>
        </p:blipFill>
        <p:spPr>
          <a:xfrm>
            <a:off x="4796811" y="-9373"/>
            <a:ext cx="3718539" cy="4625978"/>
          </a:xfrm>
          <a:prstGeom prst="rect">
            <a:avLst/>
          </a:prstGeom>
        </p:spPr>
      </p:pic>
    </p:spTree>
    <p:extLst>
      <p:ext uri="{BB962C8B-B14F-4D97-AF65-F5344CB8AC3E}">
        <p14:creationId xmlns:p14="http://schemas.microsoft.com/office/powerpoint/2010/main" val="2355036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a:latin typeface="Impact"/>
                <a:cs typeface="Calibri"/>
              </a:rPr>
              <a:t>What is Phonetic Adaptation?</a:t>
            </a:r>
            <a:br>
              <a:rPr lang="en-US" sz="1400">
                <a:latin typeface="Impact"/>
              </a:rPr>
            </a:br>
            <a:r>
              <a:rPr lang="en-US" sz="1400" b="1">
                <a:latin typeface="Calibri"/>
                <a:cs typeface="Calibri"/>
              </a:rPr>
              <a:t>a.k.a. phonetic/conversational accommodation, speech alignment, entrainment, convergence, resonance</a:t>
            </a:r>
            <a:br>
              <a:rPr lang="en-US" sz="1400">
                <a:latin typeface="Impact"/>
              </a:rPr>
            </a:br>
            <a:br>
              <a:rPr lang="en-US">
                <a:latin typeface="Impact"/>
              </a:rPr>
            </a:br>
            <a:endParaRPr lang="en-US">
              <a:latin typeface="Impact"/>
              <a:cs typeface="Calibri"/>
            </a:endParaRP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4847897"/>
          </a:xfrm>
        </p:spPr>
        <p:txBody>
          <a:bodyPr lIns="91440" tIns="45720" rIns="91440" bIns="45720" anchor="t"/>
          <a:lstStyle/>
          <a:p>
            <a:pPr marL="0" indent="0">
              <a:buNone/>
            </a:pPr>
            <a:endParaRPr lang="en-GB" sz="1300" dirty="0">
              <a:latin typeface="+mn-lt"/>
            </a:endParaRPr>
          </a:p>
          <a:p>
            <a:pPr marL="0" indent="0">
              <a:buNone/>
            </a:pPr>
            <a:r>
              <a:rPr lang="en-CA" dirty="0">
                <a:latin typeface="+mn-lt"/>
                <a:cs typeface="Times"/>
              </a:rPr>
              <a:t>Adjustment</a:t>
            </a:r>
            <a:r>
              <a:rPr lang="en-GB" dirty="0">
                <a:latin typeface="+mn-lt"/>
                <a:cs typeface="Times"/>
              </a:rPr>
              <a:t> of</a:t>
            </a:r>
            <a:r>
              <a:rPr lang="en-CA" dirty="0">
                <a:latin typeface="+mn-lt"/>
                <a:cs typeface="Times"/>
              </a:rPr>
              <a:t> pronunciation</a:t>
            </a:r>
            <a:r>
              <a:rPr lang="en-GB" dirty="0">
                <a:latin typeface="+mn-lt"/>
                <a:cs typeface="Times"/>
              </a:rPr>
              <a:t>:</a:t>
            </a:r>
          </a:p>
          <a:p>
            <a:r>
              <a:rPr lang="en-CA" dirty="0">
                <a:latin typeface="+mn-lt"/>
                <a:cs typeface="Times"/>
              </a:rPr>
              <a:t>Non-conscious</a:t>
            </a:r>
            <a:r>
              <a:rPr lang="en-GB" dirty="0">
                <a:latin typeface="+mn-lt"/>
                <a:cs typeface="Times"/>
              </a:rPr>
              <a:t>, </a:t>
            </a:r>
            <a:r>
              <a:rPr lang="en-CA" dirty="0">
                <a:latin typeface="+mn-lt"/>
                <a:cs typeface="Times"/>
              </a:rPr>
              <a:t>spontaneous</a:t>
            </a:r>
            <a:r>
              <a:rPr lang="en-GB" baseline="30000" dirty="0">
                <a:latin typeface="+mn-lt"/>
                <a:cs typeface="Times"/>
              </a:rPr>
              <a:t>1,2,3</a:t>
            </a:r>
            <a:endParaRPr lang="en-CA" dirty="0">
              <a:latin typeface="+mn-lt"/>
              <a:cs typeface="Times"/>
            </a:endParaRPr>
          </a:p>
          <a:p>
            <a:r>
              <a:rPr lang="en-GB" dirty="0">
                <a:latin typeface="+mn-lt"/>
                <a:cs typeface="Times"/>
              </a:rPr>
              <a:t>For effective communication</a:t>
            </a:r>
            <a:r>
              <a:rPr lang="en-GB" baseline="30000" dirty="0">
                <a:latin typeface="+mn-lt"/>
                <a:cs typeface="Times"/>
              </a:rPr>
              <a:t>1,2,3</a:t>
            </a:r>
            <a:endParaRPr lang="en-CA" dirty="0">
              <a:latin typeface="+mn-lt"/>
              <a:cs typeface="Times"/>
            </a:endParaRPr>
          </a:p>
          <a:p>
            <a:r>
              <a:rPr lang="en-CA" dirty="0">
                <a:latin typeface="+mn-lt"/>
                <a:cs typeface="Times"/>
              </a:rPr>
              <a:t>Acoustic characteristics</a:t>
            </a:r>
            <a:r>
              <a:rPr lang="en-GB" baseline="30000" dirty="0">
                <a:latin typeface="+mn-lt"/>
                <a:cs typeface="Times"/>
              </a:rPr>
              <a:t>1</a:t>
            </a:r>
            <a:endParaRPr lang="en-US" dirty="0">
              <a:latin typeface="+mn-lt"/>
              <a:cs typeface="Times"/>
            </a:endParaRPr>
          </a:p>
          <a:p>
            <a:pPr lvl="1"/>
            <a:r>
              <a:rPr lang="en-CA" dirty="0">
                <a:latin typeface="+mn-lt"/>
                <a:cs typeface="Times"/>
              </a:rPr>
              <a:t>speech rate</a:t>
            </a:r>
          </a:p>
          <a:p>
            <a:pPr lvl="1"/>
            <a:r>
              <a:rPr lang="en-CA" dirty="0">
                <a:latin typeface="+mn-lt"/>
                <a:cs typeface="Times"/>
              </a:rPr>
              <a:t>vowel intensity</a:t>
            </a:r>
          </a:p>
          <a:p>
            <a:pPr lvl="1"/>
            <a:r>
              <a:rPr lang="en-CA" dirty="0">
                <a:latin typeface="+mn-lt"/>
                <a:cs typeface="Times"/>
              </a:rPr>
              <a:t>vowel spectra </a:t>
            </a:r>
          </a:p>
          <a:p>
            <a:r>
              <a:rPr lang="en-CA" dirty="0">
                <a:latin typeface="+mn-lt"/>
                <a:cs typeface="Times"/>
              </a:rPr>
              <a:t>Influenced by social dynamics</a:t>
            </a:r>
            <a:r>
              <a:rPr lang="en-GB" baseline="30000" dirty="0">
                <a:latin typeface="+mn-lt"/>
                <a:cs typeface="Times"/>
              </a:rPr>
              <a:t>1</a:t>
            </a:r>
            <a:endParaRPr lang="en-CA" dirty="0">
              <a:latin typeface="+mn-lt"/>
              <a:cs typeface="Times"/>
            </a:endParaRPr>
          </a:p>
          <a:p>
            <a:endParaRPr lang="en-CA" dirty="0">
              <a:latin typeface="+mn-lt"/>
              <a:cs typeface="Times" pitchFamily="2" charset="0"/>
            </a:endParaRPr>
          </a:p>
        </p:txBody>
      </p:sp>
      <p:sp>
        <p:nvSpPr>
          <p:cNvPr id="5" name="TextBox 4">
            <a:extLst>
              <a:ext uri="{FF2B5EF4-FFF2-40B4-BE49-F238E27FC236}">
                <a16:creationId xmlns:a16="http://schemas.microsoft.com/office/drawing/2014/main" id="{40413FE6-ED3C-D6A1-4CDF-47EAEFB225C8}"/>
              </a:ext>
            </a:extLst>
          </p:cNvPr>
          <p:cNvSpPr txBox="1"/>
          <p:nvPr/>
        </p:nvSpPr>
        <p:spPr>
          <a:xfrm>
            <a:off x="628650" y="6538585"/>
            <a:ext cx="7886700" cy="338554"/>
          </a:xfrm>
          <a:prstGeom prst="rect">
            <a:avLst/>
          </a:prstGeom>
          <a:noFill/>
        </p:spPr>
        <p:txBody>
          <a:bodyPr wrap="square" lIns="91440" tIns="45720" rIns="91440" bIns="45720" anchor="t">
            <a:spAutoFit/>
          </a:bodyPr>
          <a:lstStyle/>
          <a:p>
            <a:r>
              <a:rPr lang="en-GB" sz="1600">
                <a:solidFill>
                  <a:srgbClr val="54585A"/>
                </a:solidFill>
                <a:cs typeface="Times"/>
              </a:rPr>
              <a:t>[1] </a:t>
            </a:r>
            <a:r>
              <a:rPr lang="en-US" sz="1600">
                <a:solidFill>
                  <a:srgbClr val="54585A"/>
                </a:solidFill>
                <a:cs typeface="Times"/>
              </a:rPr>
              <a:t>Dias &amp; Rosenblum, 2016;</a:t>
            </a:r>
            <a:r>
              <a:rPr lang="en-GB" sz="1600">
                <a:solidFill>
                  <a:srgbClr val="54585A"/>
                </a:solidFill>
                <a:cs typeface="Times"/>
              </a:rPr>
              <a:t> [2] </a:t>
            </a:r>
            <a:r>
              <a:rPr lang="en-CA" sz="1600">
                <a:solidFill>
                  <a:srgbClr val="54585A"/>
                </a:solidFill>
                <a:cs typeface="Times"/>
              </a:rPr>
              <a:t>Lewandowski &amp; Jilka, 2019; </a:t>
            </a:r>
            <a:r>
              <a:rPr lang="en-GB" sz="1600">
                <a:solidFill>
                  <a:srgbClr val="54585A"/>
                </a:solidFill>
                <a:cs typeface="Times"/>
              </a:rPr>
              <a:t>[3] </a:t>
            </a:r>
            <a:r>
              <a:rPr lang="en-CA" sz="1600">
                <a:solidFill>
                  <a:srgbClr val="54585A"/>
                </a:solidFill>
                <a:cs typeface="Times"/>
              </a:rPr>
              <a:t>Lin et al., 2021</a:t>
            </a:r>
            <a:endParaRPr lang="en-US" sz="1600">
              <a:solidFill>
                <a:srgbClr val="54585A"/>
              </a:solidFill>
              <a:cs typeface="Calibri"/>
            </a:endParaRPr>
          </a:p>
        </p:txBody>
      </p:sp>
    </p:spTree>
    <p:extLst>
      <p:ext uri="{BB962C8B-B14F-4D97-AF65-F5344CB8AC3E}">
        <p14:creationId xmlns:p14="http://schemas.microsoft.com/office/powerpoint/2010/main" val="7266653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BECE5-6877-43FF-3D61-2C9336289867}"/>
              </a:ext>
            </a:extLst>
          </p:cNvPr>
          <p:cNvSpPr>
            <a:spLocks noGrp="1"/>
          </p:cNvSpPr>
          <p:nvPr>
            <p:ph type="title"/>
          </p:nvPr>
        </p:nvSpPr>
        <p:spPr>
          <a:xfrm>
            <a:off x="615587" y="407851"/>
            <a:ext cx="7886700" cy="695008"/>
          </a:xfrm>
        </p:spPr>
        <p:txBody>
          <a:bodyPr/>
          <a:lstStyle/>
          <a:p>
            <a:r>
              <a:rPr lang="en-US" dirty="0">
                <a:latin typeface="Impact"/>
                <a:cs typeface="Calibri"/>
              </a:rPr>
              <a:t>Participant</a:t>
            </a:r>
          </a:p>
        </p:txBody>
      </p:sp>
      <p:sp>
        <p:nvSpPr>
          <p:cNvPr id="13" name="Text Placeholder 11">
            <a:extLst>
              <a:ext uri="{FF2B5EF4-FFF2-40B4-BE49-F238E27FC236}">
                <a16:creationId xmlns:a16="http://schemas.microsoft.com/office/drawing/2014/main" id="{3A4C6149-978C-CBDB-4F97-55E62C00FD48}"/>
              </a:ext>
            </a:extLst>
          </p:cNvPr>
          <p:cNvSpPr>
            <a:spLocks noGrp="1"/>
          </p:cNvSpPr>
          <p:nvPr>
            <p:ph type="body" sz="quarter" idx="13"/>
          </p:nvPr>
        </p:nvSpPr>
        <p:spPr>
          <a:xfrm>
            <a:off x="615587" y="1644649"/>
            <a:ext cx="4749153" cy="3568700"/>
          </a:xfrm>
        </p:spPr>
        <p:txBody>
          <a:bodyPr/>
          <a:lstStyle/>
          <a:p>
            <a:pPr marL="0" indent="0">
              <a:buNone/>
            </a:pPr>
            <a:endParaRPr lang="en-US" dirty="0">
              <a:latin typeface="+mn-lt"/>
            </a:endParaRPr>
          </a:p>
          <a:p>
            <a:r>
              <a:rPr lang="en-US" dirty="0">
                <a:latin typeface="+mn-lt"/>
              </a:rPr>
              <a:t>male confederate aged 20 (M20)</a:t>
            </a:r>
          </a:p>
          <a:p>
            <a:r>
              <a:rPr lang="en-US" dirty="0">
                <a:latin typeface="+mn-lt"/>
              </a:rPr>
              <a:t>female participant aged 22 (F22) </a:t>
            </a:r>
          </a:p>
          <a:p>
            <a:pPr marL="0" indent="0">
              <a:buNone/>
            </a:pPr>
            <a:endParaRPr lang="en-US" dirty="0">
              <a:latin typeface="+mn-lt"/>
            </a:endParaRPr>
          </a:p>
          <a:p>
            <a:r>
              <a:rPr lang="en-US" dirty="0">
                <a:latin typeface="+mn-lt"/>
              </a:rPr>
              <a:t>Both were born and raised in Hong Kong with university education background.</a:t>
            </a:r>
          </a:p>
          <a:p>
            <a:endParaRPr lang="en-US" dirty="0">
              <a:latin typeface="+mn-lt"/>
            </a:endParaRPr>
          </a:p>
          <a:p>
            <a:endParaRPr lang="en-US" dirty="0">
              <a:latin typeface="+mn-lt"/>
            </a:endParaRPr>
          </a:p>
        </p:txBody>
      </p:sp>
      <p:pic>
        <p:nvPicPr>
          <p:cNvPr id="15" name="Picture 14" descr="A person wearing glasses and a grey polo shirt&#10;&#10;Description automatically generated">
            <a:extLst>
              <a:ext uri="{FF2B5EF4-FFF2-40B4-BE49-F238E27FC236}">
                <a16:creationId xmlns:a16="http://schemas.microsoft.com/office/drawing/2014/main" id="{0D0A0F1A-BF65-32F5-4AA1-0EBC34C36E0F}"/>
              </a:ext>
            </a:extLst>
          </p:cNvPr>
          <p:cNvPicPr>
            <a:picLocks noChangeAspect="1"/>
          </p:cNvPicPr>
          <p:nvPr/>
        </p:nvPicPr>
        <p:blipFill>
          <a:blip r:embed="rId3"/>
          <a:stretch>
            <a:fillRect/>
          </a:stretch>
        </p:blipFill>
        <p:spPr>
          <a:xfrm>
            <a:off x="5720083" y="755355"/>
            <a:ext cx="2548856" cy="2674961"/>
          </a:xfrm>
          <a:prstGeom prst="rect">
            <a:avLst/>
          </a:prstGeom>
        </p:spPr>
      </p:pic>
      <p:pic>
        <p:nvPicPr>
          <p:cNvPr id="17" name="Picture 16" descr="A person smiling at camera&#10;&#10;Description automatically generated">
            <a:extLst>
              <a:ext uri="{FF2B5EF4-FFF2-40B4-BE49-F238E27FC236}">
                <a16:creationId xmlns:a16="http://schemas.microsoft.com/office/drawing/2014/main" id="{0CCB52A8-8C46-B1D0-17A9-C189560FE298}"/>
              </a:ext>
            </a:extLst>
          </p:cNvPr>
          <p:cNvPicPr>
            <a:picLocks noChangeAspect="1"/>
          </p:cNvPicPr>
          <p:nvPr/>
        </p:nvPicPr>
        <p:blipFill>
          <a:blip r:embed="rId4"/>
          <a:stretch>
            <a:fillRect/>
          </a:stretch>
        </p:blipFill>
        <p:spPr>
          <a:xfrm>
            <a:off x="5720083" y="3875869"/>
            <a:ext cx="2620370" cy="2674961"/>
          </a:xfrm>
          <a:prstGeom prst="rect">
            <a:avLst/>
          </a:prstGeom>
        </p:spPr>
      </p:pic>
    </p:spTree>
    <p:extLst>
      <p:ext uri="{BB962C8B-B14F-4D97-AF65-F5344CB8AC3E}">
        <p14:creationId xmlns:p14="http://schemas.microsoft.com/office/powerpoint/2010/main" val="21085520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BECE5-6877-43FF-3D61-2C9336289867}"/>
              </a:ext>
            </a:extLst>
          </p:cNvPr>
          <p:cNvSpPr>
            <a:spLocks noGrp="1"/>
          </p:cNvSpPr>
          <p:nvPr>
            <p:ph type="title"/>
          </p:nvPr>
        </p:nvSpPr>
        <p:spPr>
          <a:xfrm>
            <a:off x="615587" y="407851"/>
            <a:ext cx="7886700" cy="695008"/>
          </a:xfrm>
        </p:spPr>
        <p:txBody>
          <a:bodyPr/>
          <a:lstStyle/>
          <a:p>
            <a:r>
              <a:rPr lang="en-US" dirty="0">
                <a:latin typeface="Impact"/>
                <a:cs typeface="Calibri"/>
              </a:rPr>
              <a:t>Stimuli</a:t>
            </a:r>
          </a:p>
        </p:txBody>
      </p:sp>
      <p:graphicFrame>
        <p:nvGraphicFramePr>
          <p:cNvPr id="5" name="Table 4">
            <a:extLst>
              <a:ext uri="{FF2B5EF4-FFF2-40B4-BE49-F238E27FC236}">
                <a16:creationId xmlns:a16="http://schemas.microsoft.com/office/drawing/2014/main" id="{7C725EB5-5FAE-F876-2B82-955A8FFEE9D1}"/>
              </a:ext>
            </a:extLst>
          </p:cNvPr>
          <p:cNvGraphicFramePr>
            <a:graphicFrameLocks noGrp="1"/>
          </p:cNvGraphicFramePr>
          <p:nvPr>
            <p:extLst>
              <p:ext uri="{D42A27DB-BD31-4B8C-83A1-F6EECF244321}">
                <p14:modId xmlns:p14="http://schemas.microsoft.com/office/powerpoint/2010/main" val="1083459363"/>
              </p:ext>
            </p:extLst>
          </p:nvPr>
        </p:nvGraphicFramePr>
        <p:xfrm>
          <a:off x="156505" y="1995965"/>
          <a:ext cx="4415495" cy="2856701"/>
        </p:xfrm>
        <a:graphic>
          <a:graphicData uri="http://schemas.openxmlformats.org/drawingml/2006/table">
            <a:tbl>
              <a:tblPr firstRow="1" firstCol="1" bandRow="1">
                <a:tableStyleId>{5C22544A-7EE6-4342-B048-85BDC9FD1C3A}</a:tableStyleId>
              </a:tblPr>
              <a:tblGrid>
                <a:gridCol w="624408">
                  <a:extLst>
                    <a:ext uri="{9D8B030D-6E8A-4147-A177-3AD203B41FA5}">
                      <a16:colId xmlns:a16="http://schemas.microsoft.com/office/drawing/2014/main" val="1167139568"/>
                    </a:ext>
                  </a:extLst>
                </a:gridCol>
                <a:gridCol w="571837">
                  <a:extLst>
                    <a:ext uri="{9D8B030D-6E8A-4147-A177-3AD203B41FA5}">
                      <a16:colId xmlns:a16="http://schemas.microsoft.com/office/drawing/2014/main" val="2152251949"/>
                    </a:ext>
                  </a:extLst>
                </a:gridCol>
                <a:gridCol w="990920">
                  <a:extLst>
                    <a:ext uri="{9D8B030D-6E8A-4147-A177-3AD203B41FA5}">
                      <a16:colId xmlns:a16="http://schemas.microsoft.com/office/drawing/2014/main" val="3003701330"/>
                    </a:ext>
                  </a:extLst>
                </a:gridCol>
                <a:gridCol w="637303">
                  <a:extLst>
                    <a:ext uri="{9D8B030D-6E8A-4147-A177-3AD203B41FA5}">
                      <a16:colId xmlns:a16="http://schemas.microsoft.com/office/drawing/2014/main" val="223139511"/>
                    </a:ext>
                  </a:extLst>
                </a:gridCol>
                <a:gridCol w="969594">
                  <a:extLst>
                    <a:ext uri="{9D8B030D-6E8A-4147-A177-3AD203B41FA5}">
                      <a16:colId xmlns:a16="http://schemas.microsoft.com/office/drawing/2014/main" val="1027602412"/>
                    </a:ext>
                  </a:extLst>
                </a:gridCol>
                <a:gridCol w="621433">
                  <a:extLst>
                    <a:ext uri="{9D8B030D-6E8A-4147-A177-3AD203B41FA5}">
                      <a16:colId xmlns:a16="http://schemas.microsoft.com/office/drawing/2014/main" val="1024834998"/>
                    </a:ext>
                  </a:extLst>
                </a:gridCol>
              </a:tblGrid>
              <a:tr h="285671">
                <a:tc>
                  <a:txBody>
                    <a:bodyPr/>
                    <a:lstStyle/>
                    <a:p>
                      <a:r>
                        <a:rPr lang="en-GB" sz="900" kern="100">
                          <a:effectLst/>
                        </a:rPr>
                        <a:t>Character</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dirty="0" err="1">
                          <a:effectLst/>
                        </a:rPr>
                        <a:t>Jyutping</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Gloss</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Screening</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x-none" sz="900" kern="100">
                          <a:effectLst/>
                        </a:rPr>
                        <a:t>Baseline &amp; Post</a:t>
                      </a:r>
                      <a:r>
                        <a:rPr lang="en-GB" sz="900" kern="100">
                          <a:effectLst/>
                        </a:rPr>
                        <a:t>-task</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Task</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1157657160"/>
                  </a:ext>
                </a:extLst>
              </a:tr>
              <a:tr h="142835">
                <a:tc>
                  <a:txBody>
                    <a:bodyPr/>
                    <a:lstStyle/>
                    <a:p>
                      <a:r>
                        <a:rPr lang="zh-TW" sz="900" kern="100">
                          <a:effectLst/>
                        </a:rPr>
                        <a:t>報</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bou3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‘report’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2258270715"/>
                  </a:ext>
                </a:extLst>
              </a:tr>
              <a:tr h="142835">
                <a:tc>
                  <a:txBody>
                    <a:bodyPr/>
                    <a:lstStyle/>
                    <a:p>
                      <a:r>
                        <a:rPr lang="zh-TW" sz="900" kern="100">
                          <a:effectLst/>
                        </a:rPr>
                        <a:t>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bou6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‘part’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3843917363"/>
                  </a:ext>
                </a:extLst>
              </a:tr>
              <a:tr h="142835">
                <a:tc>
                  <a:txBody>
                    <a:bodyPr/>
                    <a:lstStyle/>
                    <a:p>
                      <a:r>
                        <a:rPr lang="zh-TW" sz="900" kern="100">
                          <a:effectLst/>
                        </a:rPr>
                        <a:t>帝</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dai3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‘emperor’</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++GC</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3888330112"/>
                  </a:ext>
                </a:extLst>
              </a:tr>
              <a:tr h="142835">
                <a:tc>
                  <a:txBody>
                    <a:bodyPr/>
                    <a:lstStyle/>
                    <a:p>
                      <a:r>
                        <a:rPr lang="zh-TW" sz="900" kern="100">
                          <a:effectLst/>
                        </a:rPr>
                        <a:t>弟</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dai6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‘younger brother’</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++GP</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754698588"/>
                  </a:ext>
                </a:extLst>
              </a:tr>
              <a:tr h="142835">
                <a:tc>
                  <a:txBody>
                    <a:bodyPr/>
                    <a:lstStyle/>
                    <a:p>
                      <a:r>
                        <a:rPr lang="zh-TW" sz="900" kern="100">
                          <a:effectLst/>
                        </a:rPr>
                        <a:t>到</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dou3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‘arrive’</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1146207277"/>
                  </a:ext>
                </a:extLst>
              </a:tr>
              <a:tr h="142835">
                <a:tc>
                  <a:txBody>
                    <a:bodyPr/>
                    <a:lstStyle/>
                    <a:p>
                      <a:r>
                        <a:rPr lang="zh-TW" sz="900" kern="100">
                          <a:effectLst/>
                        </a:rPr>
                        <a:t>度</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dou6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‘degree’</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1427090326"/>
                  </a:ext>
                </a:extLst>
              </a:tr>
              <a:tr h="142835">
                <a:tc>
                  <a:txBody>
                    <a:bodyPr/>
                    <a:lstStyle/>
                    <a:p>
                      <a:r>
                        <a:rPr lang="zh-TW" sz="900" kern="100">
                          <a:effectLst/>
                        </a:rPr>
                        <a:t>凍</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dung3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‘cold’</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275388311"/>
                  </a:ext>
                </a:extLst>
              </a:tr>
              <a:tr h="142835">
                <a:tc>
                  <a:txBody>
                    <a:bodyPr/>
                    <a:lstStyle/>
                    <a:p>
                      <a:r>
                        <a:rPr lang="zh-TW" sz="900" kern="100">
                          <a:effectLst/>
                        </a:rPr>
                        <a:t>洞</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dung6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dirty="0">
                          <a:effectLst/>
                        </a:rPr>
                        <a:t>‘</a:t>
                      </a:r>
                      <a:r>
                        <a:rPr lang="x-none" sz="900" kern="100">
                          <a:effectLst/>
                        </a:rPr>
                        <a:t>cave</a:t>
                      </a:r>
                      <a:r>
                        <a:rPr lang="en-GB" sz="900" kern="100" dirty="0">
                          <a:effectLst/>
                        </a:rPr>
                        <a:t>’</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4208102903"/>
                  </a:ext>
                </a:extLst>
              </a:tr>
              <a:tr h="142835">
                <a:tc>
                  <a:txBody>
                    <a:bodyPr/>
                    <a:lstStyle/>
                    <a:p>
                      <a:r>
                        <a:rPr lang="zh-TW" sz="900" kern="100">
                          <a:effectLst/>
                        </a:rPr>
                        <a:t>訓</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fan3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‘guidance’</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3124442050"/>
                  </a:ext>
                </a:extLst>
              </a:tr>
              <a:tr h="142835">
                <a:tc>
                  <a:txBody>
                    <a:bodyPr/>
                    <a:lstStyle/>
                    <a:p>
                      <a:r>
                        <a:rPr lang="zh-TW" sz="900" kern="100">
                          <a:effectLst/>
                        </a:rPr>
                        <a:t>份</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fan6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‘portion’</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547144918"/>
                  </a:ext>
                </a:extLst>
              </a:tr>
              <a:tr h="142835">
                <a:tc>
                  <a:txBody>
                    <a:bodyPr/>
                    <a:lstStyle/>
                    <a:p>
                      <a:r>
                        <a:rPr lang="zh-TW" sz="900" kern="100">
                          <a:effectLst/>
                        </a:rPr>
                        <a:t>富</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fu3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‘rich’</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++IP</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4012950361"/>
                  </a:ext>
                </a:extLst>
              </a:tr>
              <a:tr h="142835">
                <a:tc>
                  <a:txBody>
                    <a:bodyPr/>
                    <a:lstStyle/>
                    <a:p>
                      <a:r>
                        <a:rPr lang="zh-TW" sz="900" kern="100">
                          <a:effectLst/>
                        </a:rPr>
                        <a:t>父</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fu6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‘father’</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++IC</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4155427126"/>
                  </a:ext>
                </a:extLst>
              </a:tr>
              <a:tr h="142835">
                <a:tc>
                  <a:txBody>
                    <a:bodyPr/>
                    <a:lstStyle/>
                    <a:p>
                      <a:r>
                        <a:rPr lang="zh-TW" sz="900" kern="100">
                          <a:effectLst/>
                        </a:rPr>
                        <a:t>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gei3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‘record’</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1978137584"/>
                  </a:ext>
                </a:extLst>
              </a:tr>
              <a:tr h="142835">
                <a:tc>
                  <a:txBody>
                    <a:bodyPr/>
                    <a:lstStyle/>
                    <a:p>
                      <a:r>
                        <a:rPr lang="zh-TW" sz="900" kern="100">
                          <a:effectLst/>
                        </a:rPr>
                        <a:t>技</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gei6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dirty="0">
                          <a:effectLst/>
                        </a:rPr>
                        <a:t>‘skill’</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240808887"/>
                  </a:ext>
                </a:extLst>
              </a:tr>
              <a:tr h="142835">
                <a:tc>
                  <a:txBody>
                    <a:bodyPr/>
                    <a:lstStyle/>
                    <a:p>
                      <a:r>
                        <a:rPr lang="ja-JP" sz="900" kern="100">
                          <a:effectLst/>
                        </a:rPr>
                        <a:t>據</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geoi3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‘receipt’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43420151"/>
                  </a:ext>
                </a:extLst>
              </a:tr>
              <a:tr h="142835">
                <a:tc>
                  <a:txBody>
                    <a:bodyPr/>
                    <a:lstStyle/>
                    <a:p>
                      <a:r>
                        <a:rPr lang="zh-TW" sz="900" kern="100">
                          <a:effectLst/>
                        </a:rPr>
                        <a:t>具</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geoi6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‘tool’</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4774034"/>
                  </a:ext>
                </a:extLst>
              </a:tr>
              <a:tr h="142835">
                <a:tc>
                  <a:txBody>
                    <a:bodyPr/>
                    <a:lstStyle/>
                    <a:p>
                      <a:r>
                        <a:rPr lang="zh-TW" sz="900" kern="100">
                          <a:effectLst/>
                        </a:rPr>
                        <a:t>貴</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gwai3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‘expensive’</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++GC</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880253598"/>
                  </a:ext>
                </a:extLst>
              </a:tr>
              <a:tr h="142835">
                <a:tc>
                  <a:txBody>
                    <a:bodyPr/>
                    <a:lstStyle/>
                    <a:p>
                      <a:r>
                        <a:rPr lang="zh-TW" sz="900" kern="100">
                          <a:effectLst/>
                        </a:rPr>
                        <a:t>櫃</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gwai6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‘cupboard’</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tc>
                  <a:txBody>
                    <a:bodyPr/>
                    <a:lstStyle/>
                    <a:p>
                      <a:r>
                        <a:rPr lang="en-GB" sz="900" kern="100" dirty="0">
                          <a:effectLst/>
                        </a:rPr>
                        <a:t>++GP</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563" marR="53563" marT="0" marB="0"/>
                </a:tc>
                <a:extLst>
                  <a:ext uri="{0D108BD9-81ED-4DB2-BD59-A6C34878D82A}">
                    <a16:rowId xmlns:a16="http://schemas.microsoft.com/office/drawing/2014/main" val="916276531"/>
                  </a:ext>
                </a:extLst>
              </a:tr>
            </a:tbl>
          </a:graphicData>
        </a:graphic>
      </p:graphicFrame>
      <p:graphicFrame>
        <p:nvGraphicFramePr>
          <p:cNvPr id="8" name="Table 7">
            <a:extLst>
              <a:ext uri="{FF2B5EF4-FFF2-40B4-BE49-F238E27FC236}">
                <a16:creationId xmlns:a16="http://schemas.microsoft.com/office/drawing/2014/main" id="{00A7BDE1-3248-1C7B-14AB-8A5AEC799F5D}"/>
              </a:ext>
            </a:extLst>
          </p:cNvPr>
          <p:cNvGraphicFramePr>
            <a:graphicFrameLocks noGrp="1"/>
          </p:cNvGraphicFramePr>
          <p:nvPr>
            <p:extLst>
              <p:ext uri="{D42A27DB-BD31-4B8C-83A1-F6EECF244321}">
                <p14:modId xmlns:p14="http://schemas.microsoft.com/office/powerpoint/2010/main" val="3794500167"/>
              </p:ext>
            </p:extLst>
          </p:nvPr>
        </p:nvGraphicFramePr>
        <p:xfrm>
          <a:off x="4840412" y="1995965"/>
          <a:ext cx="4147083" cy="2856700"/>
        </p:xfrm>
        <a:graphic>
          <a:graphicData uri="http://schemas.openxmlformats.org/drawingml/2006/table">
            <a:tbl>
              <a:tblPr firstRow="1" firstCol="1" bandRow="1">
                <a:tableStyleId>{5C22544A-7EE6-4342-B048-85BDC9FD1C3A}</a:tableStyleId>
              </a:tblPr>
              <a:tblGrid>
                <a:gridCol w="586452">
                  <a:extLst>
                    <a:ext uri="{9D8B030D-6E8A-4147-A177-3AD203B41FA5}">
                      <a16:colId xmlns:a16="http://schemas.microsoft.com/office/drawing/2014/main" val="1888112571"/>
                    </a:ext>
                  </a:extLst>
                </a:gridCol>
                <a:gridCol w="537076">
                  <a:extLst>
                    <a:ext uri="{9D8B030D-6E8A-4147-A177-3AD203B41FA5}">
                      <a16:colId xmlns:a16="http://schemas.microsoft.com/office/drawing/2014/main" val="2191908878"/>
                    </a:ext>
                  </a:extLst>
                </a:gridCol>
                <a:gridCol w="930683">
                  <a:extLst>
                    <a:ext uri="{9D8B030D-6E8A-4147-A177-3AD203B41FA5}">
                      <a16:colId xmlns:a16="http://schemas.microsoft.com/office/drawing/2014/main" val="14040061"/>
                    </a:ext>
                  </a:extLst>
                </a:gridCol>
                <a:gridCol w="598562">
                  <a:extLst>
                    <a:ext uri="{9D8B030D-6E8A-4147-A177-3AD203B41FA5}">
                      <a16:colId xmlns:a16="http://schemas.microsoft.com/office/drawing/2014/main" val="3845549520"/>
                    </a:ext>
                  </a:extLst>
                </a:gridCol>
                <a:gridCol w="910654">
                  <a:extLst>
                    <a:ext uri="{9D8B030D-6E8A-4147-A177-3AD203B41FA5}">
                      <a16:colId xmlns:a16="http://schemas.microsoft.com/office/drawing/2014/main" val="1277069677"/>
                    </a:ext>
                  </a:extLst>
                </a:gridCol>
                <a:gridCol w="583656">
                  <a:extLst>
                    <a:ext uri="{9D8B030D-6E8A-4147-A177-3AD203B41FA5}">
                      <a16:colId xmlns:a16="http://schemas.microsoft.com/office/drawing/2014/main" val="2098933275"/>
                    </a:ext>
                  </a:extLst>
                </a:gridCol>
              </a:tblGrid>
              <a:tr h="285670">
                <a:tc>
                  <a:txBody>
                    <a:bodyPr/>
                    <a:lstStyle/>
                    <a:p>
                      <a:r>
                        <a:rPr lang="en-GB" sz="900" kern="100">
                          <a:effectLst/>
                        </a:rPr>
                        <a:t>Character</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Jyutping</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Gloss</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Screening</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x-none" sz="900" kern="100">
                          <a:effectLst/>
                        </a:rPr>
                        <a:t>Baseline &amp; Post</a:t>
                      </a:r>
                      <a:r>
                        <a:rPr lang="en-GB" sz="900" kern="100">
                          <a:effectLst/>
                        </a:rPr>
                        <a:t>-task</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Task</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1771293594"/>
                  </a:ext>
                </a:extLst>
              </a:tr>
              <a:tr h="142835">
                <a:tc>
                  <a:txBody>
                    <a:bodyPr/>
                    <a:lstStyle/>
                    <a:p>
                      <a:r>
                        <a:rPr lang="zh-TW" sz="900" kern="100">
                          <a:effectLst/>
                        </a:rPr>
                        <a:t>印</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jan3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‘stamp’</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dirty="0">
                          <a:effectLst/>
                        </a:rPr>
                        <a:t>+</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3757519973"/>
                  </a:ext>
                </a:extLst>
              </a:tr>
              <a:tr h="142835">
                <a:tc>
                  <a:txBody>
                    <a:bodyPr/>
                    <a:lstStyle/>
                    <a:p>
                      <a:r>
                        <a:rPr lang="zh-TW" sz="900" kern="100">
                          <a:effectLst/>
                        </a:rPr>
                        <a:t>孕</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jan6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‘pregnant’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1609711725"/>
                  </a:ext>
                </a:extLst>
              </a:tr>
              <a:tr h="142835">
                <a:tc>
                  <a:txBody>
                    <a:bodyPr/>
                    <a:lstStyle/>
                    <a:p>
                      <a:r>
                        <a:rPr lang="zh-TW" sz="900" kern="100">
                          <a:effectLst/>
                        </a:rPr>
                        <a:t>幼</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jau3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‘infantile’</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highlight>
                            <a:srgbClr val="00FF00"/>
                          </a:highlight>
                        </a:rPr>
                        <a:t>+</a:t>
                      </a:r>
                      <a:r>
                        <a:rPr lang="en-GB" sz="900" kern="100">
                          <a:effectLst/>
                        </a:rPr>
                        <a:t>C</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1011479163"/>
                  </a:ext>
                </a:extLst>
              </a:tr>
              <a:tr h="142835">
                <a:tc>
                  <a:txBody>
                    <a:bodyPr/>
                    <a:lstStyle/>
                    <a:p>
                      <a:r>
                        <a:rPr lang="zh-TW" sz="900" kern="100">
                          <a:effectLst/>
                        </a:rPr>
                        <a:t>右</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jau6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r>
                        <a:rPr lang="x-none" sz="900" kern="100">
                          <a:effectLst/>
                        </a:rPr>
                        <a:t>right</a:t>
                      </a:r>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highlight>
                            <a:srgbClr val="00FF00"/>
                          </a:highlight>
                        </a:rPr>
                        <a:t>+</a:t>
                      </a:r>
                      <a:r>
                        <a:rPr lang="en-GB" sz="900" kern="100">
                          <a:effectLst/>
                        </a:rPr>
                        <a:t>P</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1338972265"/>
                  </a:ext>
                </a:extLst>
              </a:tr>
              <a:tr h="142835">
                <a:tc>
                  <a:txBody>
                    <a:bodyPr/>
                    <a:lstStyle/>
                    <a:p>
                      <a:r>
                        <a:rPr lang="zh-TW" sz="900" kern="100">
                          <a:effectLst/>
                        </a:rPr>
                        <a:t>意</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ji3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‘idea’</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++IP</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2708651314"/>
                  </a:ext>
                </a:extLst>
              </a:tr>
              <a:tr h="142835">
                <a:tc>
                  <a:txBody>
                    <a:bodyPr/>
                    <a:lstStyle/>
                    <a:p>
                      <a:r>
                        <a:rPr lang="zh-TW" sz="900" kern="100">
                          <a:effectLst/>
                        </a:rPr>
                        <a:t>二</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ji6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‘two’</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++IC</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1355875399"/>
                  </a:ext>
                </a:extLst>
              </a:tr>
              <a:tr h="142835">
                <a:tc>
                  <a:txBody>
                    <a:bodyPr/>
                    <a:lstStyle/>
                    <a:p>
                      <a:r>
                        <a:rPr lang="zh-TW" sz="900" kern="100">
                          <a:effectLst/>
                        </a:rPr>
                        <a:t>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jyun3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‘hatred’</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highlight>
                            <a:srgbClr val="00FF00"/>
                          </a:highlight>
                        </a:rPr>
                        <a:t>+</a:t>
                      </a:r>
                      <a:r>
                        <a:rPr lang="en-GB" sz="900" kern="100">
                          <a:effectLst/>
                        </a:rPr>
                        <a:t>P</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1013956887"/>
                  </a:ext>
                </a:extLst>
              </a:tr>
              <a:tr h="142835">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jyun6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‘wish’</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highlight>
                            <a:srgbClr val="00FF00"/>
                          </a:highlight>
                        </a:rPr>
                        <a:t>+</a:t>
                      </a:r>
                      <a:r>
                        <a:rPr lang="en-GB" sz="900" kern="100">
                          <a:effectLst/>
                        </a:rPr>
                        <a:t>C</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3306981988"/>
                  </a:ext>
                </a:extLst>
              </a:tr>
              <a:tr h="142835">
                <a:tc>
                  <a:txBody>
                    <a:bodyPr/>
                    <a:lstStyle/>
                    <a:p>
                      <a:r>
                        <a:rPr lang="zh-TW" sz="900" kern="100">
                          <a:effectLst/>
                        </a:rPr>
                        <a:t>嗜</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si3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dirty="0">
                          <a:effectLst/>
                        </a:rPr>
                        <a:t>‘hobby’</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1686032286"/>
                  </a:ext>
                </a:extLst>
              </a:tr>
              <a:tr h="142835">
                <a:tc>
                  <a:txBody>
                    <a:bodyPr/>
                    <a:lstStyle/>
                    <a:p>
                      <a:r>
                        <a:rPr lang="zh-TW" sz="900" kern="100">
                          <a:effectLst/>
                        </a:rPr>
                        <a:t>事</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si6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‘event’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dirty="0">
                          <a:effectLst/>
                        </a:rPr>
                        <a:t>+</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2970209060"/>
                  </a:ext>
                </a:extLst>
              </a:tr>
              <a:tr h="142835">
                <a:tc>
                  <a:txBody>
                    <a:bodyPr/>
                    <a:lstStyle/>
                    <a:p>
                      <a:r>
                        <a:rPr lang="zh-TW" sz="900" kern="100">
                          <a:effectLst/>
                        </a:rPr>
                        <a:t>喂</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wai3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‘feed’</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dirty="0">
                          <a:effectLst/>
                        </a:rPr>
                        <a:t>+</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645448851"/>
                  </a:ext>
                </a:extLst>
              </a:tr>
              <a:tr h="142835">
                <a:tc>
                  <a:txBody>
                    <a:bodyPr/>
                    <a:lstStyle/>
                    <a:p>
                      <a:r>
                        <a:rPr lang="zh-TW" sz="900" kern="100">
                          <a:effectLst/>
                        </a:rPr>
                        <a:t>胃</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wai6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‘stomach’</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4170958793"/>
                  </a:ext>
                </a:extLst>
              </a:tr>
              <a:tr h="142835">
                <a:tc>
                  <a:txBody>
                    <a:bodyPr/>
                    <a:lstStyle/>
                    <a:p>
                      <a:r>
                        <a:rPr lang="zh-TW" sz="900" kern="100">
                          <a:effectLst/>
                        </a:rPr>
                        <a:t>最</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zeoi3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‘most’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++GC</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3962037251"/>
                  </a:ext>
                </a:extLst>
              </a:tr>
              <a:tr h="142835">
                <a:tc>
                  <a:txBody>
                    <a:bodyPr/>
                    <a:lstStyle/>
                    <a:p>
                      <a:r>
                        <a:rPr lang="zh-TW" sz="900" kern="100">
                          <a:effectLst/>
                        </a:rPr>
                        <a:t>罪</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zeoi6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‘crime’</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++GP</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1275153874"/>
                  </a:ext>
                </a:extLst>
              </a:tr>
              <a:tr h="142835">
                <a:tc>
                  <a:txBody>
                    <a:bodyPr/>
                    <a:lstStyle/>
                    <a:p>
                      <a:r>
                        <a:rPr lang="zh-TW" sz="900" kern="100">
                          <a:effectLst/>
                        </a:rPr>
                        <a:t>至</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zi3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‘reach’</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848955068"/>
                  </a:ext>
                </a:extLst>
              </a:tr>
              <a:tr h="142835">
                <a:tc>
                  <a:txBody>
                    <a:bodyPr/>
                    <a:lstStyle/>
                    <a:p>
                      <a:r>
                        <a:rPr lang="zh-TW" sz="900" kern="100">
                          <a:effectLst/>
                        </a:rPr>
                        <a:t>自</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zi6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‘self’</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1377597782"/>
                  </a:ext>
                </a:extLst>
              </a:tr>
              <a:tr h="142835">
                <a:tc>
                  <a:txBody>
                    <a:bodyPr/>
                    <a:lstStyle/>
                    <a:p>
                      <a:r>
                        <a:rPr lang="zh-TW" sz="900" kern="100">
                          <a:effectLst/>
                        </a:rPr>
                        <a:t>政</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zing3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‘government’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3579716193"/>
                  </a:ext>
                </a:extLst>
              </a:tr>
              <a:tr h="142835">
                <a:tc>
                  <a:txBody>
                    <a:bodyPr/>
                    <a:lstStyle/>
                    <a:p>
                      <a:r>
                        <a:rPr lang="zh-TW" sz="900" kern="100">
                          <a:effectLst/>
                        </a:rPr>
                        <a:t>靜</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zing6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‘quiet’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a:effectLst/>
                        </a:rPr>
                        <a:t>-</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tc>
                  <a:txBody>
                    <a:bodyPr/>
                    <a:lstStyle/>
                    <a:p>
                      <a:r>
                        <a:rPr lang="en-GB" sz="900" kern="100" dirty="0">
                          <a:effectLst/>
                        </a:rPr>
                        <a:t>+</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0307" marR="50307" marT="0" marB="0"/>
                </a:tc>
                <a:extLst>
                  <a:ext uri="{0D108BD9-81ED-4DB2-BD59-A6C34878D82A}">
                    <a16:rowId xmlns:a16="http://schemas.microsoft.com/office/drawing/2014/main" val="704181478"/>
                  </a:ext>
                </a:extLst>
              </a:tr>
            </a:tbl>
          </a:graphicData>
        </a:graphic>
      </p:graphicFrame>
      <p:sp>
        <p:nvSpPr>
          <p:cNvPr id="10" name="TextBox 9">
            <a:extLst>
              <a:ext uri="{FF2B5EF4-FFF2-40B4-BE49-F238E27FC236}">
                <a16:creationId xmlns:a16="http://schemas.microsoft.com/office/drawing/2014/main" id="{45733019-6F43-73BE-9653-BFB89D7BE634}"/>
              </a:ext>
            </a:extLst>
          </p:cNvPr>
          <p:cNvSpPr txBox="1"/>
          <p:nvPr/>
        </p:nvSpPr>
        <p:spPr>
          <a:xfrm>
            <a:off x="156505" y="5282780"/>
            <a:ext cx="8830990" cy="738664"/>
          </a:xfrm>
          <a:prstGeom prst="rect">
            <a:avLst/>
          </a:prstGeom>
          <a:noFill/>
        </p:spPr>
        <p:txBody>
          <a:bodyPr wrap="square">
            <a:spAutoFit/>
          </a:bodyPr>
          <a:lstStyle/>
          <a:p>
            <a:r>
              <a:rPr lang="en-GB" sz="1400" kern="0" dirty="0">
                <a:solidFill>
                  <a:srgbClr val="54585A"/>
                </a:solidFill>
                <a:effectLst/>
                <a:ea typeface="Times New Roman" panose="02020603050405020304" pitchFamily="18" charset="0"/>
              </a:rPr>
              <a:t>Words highlighted in green will be unpaired in each individual room (C = Confederate, P = Participant), while words with one more “+” sign will have extra mismatched coloured pictures (in G = Green and I = Indigo) on each individual room. Yielding a total of 14 </a:t>
            </a:r>
            <a:r>
              <a:rPr lang="en-GB" sz="1400" kern="0" dirty="0" err="1">
                <a:solidFill>
                  <a:srgbClr val="54585A"/>
                </a:solidFill>
                <a:effectLst/>
                <a:ea typeface="Times New Roman" panose="02020603050405020304" pitchFamily="18" charset="0"/>
              </a:rPr>
              <a:t>unpairable</a:t>
            </a:r>
            <a:r>
              <a:rPr lang="en-GB" sz="1400" kern="0" dirty="0">
                <a:solidFill>
                  <a:srgbClr val="54585A"/>
                </a:solidFill>
                <a:effectLst/>
                <a:ea typeface="Times New Roman" panose="02020603050405020304" pitchFamily="18" charset="0"/>
              </a:rPr>
              <a:t> target words.</a:t>
            </a:r>
            <a:r>
              <a:rPr lang="en-GB" sz="1400" dirty="0">
                <a:solidFill>
                  <a:srgbClr val="54585A"/>
                </a:solidFill>
                <a:effectLst/>
              </a:rPr>
              <a:t> </a:t>
            </a:r>
            <a:endParaRPr lang="en-US" sz="1400" dirty="0">
              <a:solidFill>
                <a:srgbClr val="54585A"/>
              </a:solidFill>
            </a:endParaRPr>
          </a:p>
        </p:txBody>
      </p:sp>
      <p:sp>
        <p:nvSpPr>
          <p:cNvPr id="12" name="TextBox 11">
            <a:extLst>
              <a:ext uri="{FF2B5EF4-FFF2-40B4-BE49-F238E27FC236}">
                <a16:creationId xmlns:a16="http://schemas.microsoft.com/office/drawing/2014/main" id="{5246359A-2AF8-1E86-7F28-2DC2A9353E45}"/>
              </a:ext>
            </a:extLst>
          </p:cNvPr>
          <p:cNvSpPr txBox="1"/>
          <p:nvPr/>
        </p:nvSpPr>
        <p:spPr>
          <a:xfrm>
            <a:off x="615587" y="1348307"/>
            <a:ext cx="7886700" cy="369332"/>
          </a:xfrm>
          <a:prstGeom prst="rect">
            <a:avLst/>
          </a:prstGeom>
          <a:noFill/>
        </p:spPr>
        <p:txBody>
          <a:bodyPr wrap="square">
            <a:spAutoFit/>
          </a:bodyPr>
          <a:lstStyle/>
          <a:p>
            <a:r>
              <a:rPr lang="en-US" dirty="0">
                <a:solidFill>
                  <a:srgbClr val="54585A"/>
                </a:solidFill>
              </a:rPr>
              <a:t>Modifying the stimuli list provided by Lin et al (2021) and </a:t>
            </a:r>
            <a:r>
              <a:rPr lang="en-US" dirty="0" err="1">
                <a:solidFill>
                  <a:srgbClr val="54585A"/>
                </a:solidFill>
              </a:rPr>
              <a:t>Ou</a:t>
            </a:r>
            <a:r>
              <a:rPr lang="en-US" dirty="0">
                <a:solidFill>
                  <a:srgbClr val="54585A"/>
                </a:solidFill>
              </a:rPr>
              <a:t> (2012), </a:t>
            </a:r>
          </a:p>
        </p:txBody>
      </p:sp>
    </p:spTree>
    <p:extLst>
      <p:ext uri="{BB962C8B-B14F-4D97-AF65-F5344CB8AC3E}">
        <p14:creationId xmlns:p14="http://schemas.microsoft.com/office/powerpoint/2010/main" val="30731600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BECE5-6877-43FF-3D61-2C9336289867}"/>
              </a:ext>
            </a:extLst>
          </p:cNvPr>
          <p:cNvSpPr>
            <a:spLocks noGrp="1"/>
          </p:cNvSpPr>
          <p:nvPr>
            <p:ph type="title"/>
          </p:nvPr>
        </p:nvSpPr>
        <p:spPr>
          <a:xfrm>
            <a:off x="615587" y="407851"/>
            <a:ext cx="7886700" cy="695008"/>
          </a:xfrm>
        </p:spPr>
        <p:txBody>
          <a:bodyPr/>
          <a:lstStyle/>
          <a:p>
            <a:r>
              <a:rPr lang="en-US">
                <a:latin typeface="Impact"/>
                <a:cs typeface="Calibri"/>
              </a:rPr>
              <a:t>Experiment Task Timeline</a:t>
            </a:r>
          </a:p>
        </p:txBody>
      </p:sp>
      <p:sp>
        <p:nvSpPr>
          <p:cNvPr id="4" name="TextBox 3">
            <a:extLst>
              <a:ext uri="{FF2B5EF4-FFF2-40B4-BE49-F238E27FC236}">
                <a16:creationId xmlns:a16="http://schemas.microsoft.com/office/drawing/2014/main" id="{384883A3-A95D-77E6-FC24-D7D032DD4188}"/>
              </a:ext>
            </a:extLst>
          </p:cNvPr>
          <p:cNvSpPr txBox="1"/>
          <p:nvPr/>
        </p:nvSpPr>
        <p:spPr>
          <a:xfrm>
            <a:off x="756556" y="6409008"/>
            <a:ext cx="76417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rgbClr val="54585A"/>
                </a:solidFill>
                <a:cs typeface="Calibri"/>
              </a:rPr>
              <a:t>[1] Mok et al., 2013; [2] Fung &amp; Lee, 2019; [3] Soo &amp; Babel, 2020</a:t>
            </a:r>
          </a:p>
        </p:txBody>
      </p:sp>
      <p:sp>
        <p:nvSpPr>
          <p:cNvPr id="7" name="Rectangle: Rounded Corners 6">
            <a:extLst>
              <a:ext uri="{FF2B5EF4-FFF2-40B4-BE49-F238E27FC236}">
                <a16:creationId xmlns:a16="http://schemas.microsoft.com/office/drawing/2014/main" id="{B643FE43-9495-25AF-4CE2-302A21576CCC}"/>
              </a:ext>
            </a:extLst>
          </p:cNvPr>
          <p:cNvSpPr/>
          <p:nvPr/>
        </p:nvSpPr>
        <p:spPr>
          <a:xfrm>
            <a:off x="2237013" y="1466305"/>
            <a:ext cx="4669971" cy="566057"/>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cs typeface="Calibri"/>
              </a:rPr>
              <a:t>e</a:t>
            </a:r>
            <a:endParaRPr lang="en-US"/>
          </a:p>
        </p:txBody>
      </p:sp>
      <p:sp>
        <p:nvSpPr>
          <p:cNvPr id="17" name="TextBox 16">
            <a:extLst>
              <a:ext uri="{FF2B5EF4-FFF2-40B4-BE49-F238E27FC236}">
                <a16:creationId xmlns:a16="http://schemas.microsoft.com/office/drawing/2014/main" id="{68120A62-009B-4653-9242-CD124E80C96A}"/>
              </a:ext>
            </a:extLst>
          </p:cNvPr>
          <p:cNvSpPr txBox="1"/>
          <p:nvPr/>
        </p:nvSpPr>
        <p:spPr>
          <a:xfrm>
            <a:off x="2514599" y="1558833"/>
            <a:ext cx="41147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54585A"/>
                </a:solidFill>
                <a:cs typeface="Calibri"/>
              </a:rPr>
              <a:t>Screening Task</a:t>
            </a:r>
            <a:endParaRPr lang="en-US" baseline="30000" dirty="0">
              <a:solidFill>
                <a:srgbClr val="54585A"/>
              </a:solidFill>
              <a:cs typeface="Calibri"/>
            </a:endParaRPr>
          </a:p>
        </p:txBody>
      </p:sp>
      <p:grpSp>
        <p:nvGrpSpPr>
          <p:cNvPr id="19" name="Group 18">
            <a:extLst>
              <a:ext uri="{FF2B5EF4-FFF2-40B4-BE49-F238E27FC236}">
                <a16:creationId xmlns:a16="http://schemas.microsoft.com/office/drawing/2014/main" id="{6F5109F9-E267-EF2A-807C-413E2C0EA58E}"/>
              </a:ext>
            </a:extLst>
          </p:cNvPr>
          <p:cNvGrpSpPr/>
          <p:nvPr/>
        </p:nvGrpSpPr>
        <p:grpSpPr>
          <a:xfrm>
            <a:off x="2177143" y="2424247"/>
            <a:ext cx="4778826" cy="566057"/>
            <a:chOff x="2188029" y="2868384"/>
            <a:chExt cx="4778826" cy="566057"/>
          </a:xfrm>
        </p:grpSpPr>
        <p:sp>
          <p:nvSpPr>
            <p:cNvPr id="13" name="Rectangle: Rounded Corners 12">
              <a:extLst>
                <a:ext uri="{FF2B5EF4-FFF2-40B4-BE49-F238E27FC236}">
                  <a16:creationId xmlns:a16="http://schemas.microsoft.com/office/drawing/2014/main" id="{A96BD1AD-EFE3-D3B0-8F64-472AAC960451}"/>
                </a:ext>
              </a:extLst>
            </p:cNvPr>
            <p:cNvSpPr/>
            <p:nvPr/>
          </p:nvSpPr>
          <p:spPr>
            <a:xfrm>
              <a:off x="2237013" y="2868384"/>
              <a:ext cx="4669971" cy="566057"/>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6FCD7514-B8F6-DC32-5844-D9A69D001E95}"/>
                </a:ext>
              </a:extLst>
            </p:cNvPr>
            <p:cNvSpPr txBox="1"/>
            <p:nvPr/>
          </p:nvSpPr>
          <p:spPr>
            <a:xfrm>
              <a:off x="2188029" y="2971798"/>
              <a:ext cx="477882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54585A"/>
                  </a:solidFill>
                  <a:cs typeface="Calibri"/>
                </a:rPr>
                <a:t>Baseline Production Task</a:t>
              </a:r>
              <a:r>
                <a:rPr lang="en-US" baseline="30000" dirty="0">
                  <a:solidFill>
                    <a:srgbClr val="54585A"/>
                  </a:solidFill>
                  <a:cs typeface="Calibri"/>
                </a:rPr>
                <a:t>1,2,3</a:t>
              </a:r>
            </a:p>
          </p:txBody>
        </p:sp>
      </p:grpSp>
      <p:grpSp>
        <p:nvGrpSpPr>
          <p:cNvPr id="23" name="Group 22">
            <a:extLst>
              <a:ext uri="{FF2B5EF4-FFF2-40B4-BE49-F238E27FC236}">
                <a16:creationId xmlns:a16="http://schemas.microsoft.com/office/drawing/2014/main" id="{1A3E84B9-365F-0B54-A73A-AF040520D7AA}"/>
              </a:ext>
            </a:extLst>
          </p:cNvPr>
          <p:cNvGrpSpPr/>
          <p:nvPr/>
        </p:nvGrpSpPr>
        <p:grpSpPr>
          <a:xfrm>
            <a:off x="2237013" y="3393076"/>
            <a:ext cx="4669971" cy="566057"/>
            <a:chOff x="2237013" y="3706584"/>
            <a:chExt cx="4669971" cy="566057"/>
          </a:xfrm>
        </p:grpSpPr>
        <p:sp>
          <p:nvSpPr>
            <p:cNvPr id="15" name="Rectangle: Rounded Corners 14">
              <a:extLst>
                <a:ext uri="{FF2B5EF4-FFF2-40B4-BE49-F238E27FC236}">
                  <a16:creationId xmlns:a16="http://schemas.microsoft.com/office/drawing/2014/main" id="{5C0B20D5-4FCF-0157-04A2-AE8561CB9B54}"/>
                </a:ext>
              </a:extLst>
            </p:cNvPr>
            <p:cNvSpPr/>
            <p:nvPr/>
          </p:nvSpPr>
          <p:spPr>
            <a:xfrm>
              <a:off x="2237013" y="3706584"/>
              <a:ext cx="4669971" cy="566057"/>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solidFill>
                  <a:srgbClr val="54585A"/>
                </a:solidFill>
                <a:cs typeface="Calibri"/>
              </a:endParaRPr>
            </a:p>
          </p:txBody>
        </p:sp>
        <p:sp>
          <p:nvSpPr>
            <p:cNvPr id="20" name="TextBox 19">
              <a:extLst>
                <a:ext uri="{FF2B5EF4-FFF2-40B4-BE49-F238E27FC236}">
                  <a16:creationId xmlns:a16="http://schemas.microsoft.com/office/drawing/2014/main" id="{E2587B1D-2D12-D6DC-AE4B-974B3F548532}"/>
                </a:ext>
              </a:extLst>
            </p:cNvPr>
            <p:cNvSpPr txBox="1"/>
            <p:nvPr/>
          </p:nvSpPr>
          <p:spPr>
            <a:xfrm>
              <a:off x="2688771" y="3799114"/>
              <a:ext cx="37719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dirty="0">
                  <a:solidFill>
                    <a:srgbClr val="54585A"/>
                  </a:solidFill>
                  <a:cs typeface="Calibri"/>
                </a:rPr>
                <a:t>Familiarisation</a:t>
              </a:r>
              <a:r>
                <a:rPr lang="en-US" dirty="0">
                  <a:solidFill>
                    <a:srgbClr val="54585A"/>
                  </a:solidFill>
                  <a:cs typeface="Calibri"/>
                </a:rPr>
                <a:t> Task</a:t>
              </a:r>
            </a:p>
          </p:txBody>
        </p:sp>
      </p:grpSp>
      <p:grpSp>
        <p:nvGrpSpPr>
          <p:cNvPr id="24" name="Group 23">
            <a:extLst>
              <a:ext uri="{FF2B5EF4-FFF2-40B4-BE49-F238E27FC236}">
                <a16:creationId xmlns:a16="http://schemas.microsoft.com/office/drawing/2014/main" id="{B471F4E2-73AA-E89D-28AF-0B4449A27C36}"/>
              </a:ext>
            </a:extLst>
          </p:cNvPr>
          <p:cNvGrpSpPr/>
          <p:nvPr/>
        </p:nvGrpSpPr>
        <p:grpSpPr>
          <a:xfrm>
            <a:off x="2237012" y="4361904"/>
            <a:ext cx="4669971" cy="566057"/>
            <a:chOff x="2237012" y="4610098"/>
            <a:chExt cx="4669971" cy="566057"/>
          </a:xfrm>
        </p:grpSpPr>
        <p:sp>
          <p:nvSpPr>
            <p:cNvPr id="14" name="Rectangle: Rounded Corners 13">
              <a:extLst>
                <a:ext uri="{FF2B5EF4-FFF2-40B4-BE49-F238E27FC236}">
                  <a16:creationId xmlns:a16="http://schemas.microsoft.com/office/drawing/2014/main" id="{49DCA681-0FD9-F453-0F7E-28C6FECD4B71}"/>
                </a:ext>
              </a:extLst>
            </p:cNvPr>
            <p:cNvSpPr/>
            <p:nvPr/>
          </p:nvSpPr>
          <p:spPr>
            <a:xfrm>
              <a:off x="2237012" y="4610098"/>
              <a:ext cx="4669971" cy="566057"/>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solidFill>
                  <a:srgbClr val="54585A"/>
                </a:solidFill>
                <a:cs typeface="Calibri"/>
              </a:endParaRPr>
            </a:p>
          </p:txBody>
        </p:sp>
        <p:sp>
          <p:nvSpPr>
            <p:cNvPr id="21" name="TextBox 20">
              <a:extLst>
                <a:ext uri="{FF2B5EF4-FFF2-40B4-BE49-F238E27FC236}">
                  <a16:creationId xmlns:a16="http://schemas.microsoft.com/office/drawing/2014/main" id="{A64733BB-122A-2792-C33C-97C38335A549}"/>
                </a:ext>
              </a:extLst>
            </p:cNvPr>
            <p:cNvSpPr txBox="1"/>
            <p:nvPr/>
          </p:nvSpPr>
          <p:spPr>
            <a:xfrm>
              <a:off x="2639786" y="4702628"/>
              <a:ext cx="3886200" cy="37555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54585A"/>
                  </a:solidFill>
                  <a:cs typeface="Calibri"/>
                </a:rPr>
                <a:t>Escape Room Puzzle Tasks</a:t>
              </a:r>
            </a:p>
          </p:txBody>
        </p:sp>
      </p:grpSp>
      <p:grpSp>
        <p:nvGrpSpPr>
          <p:cNvPr id="25" name="Group 24">
            <a:extLst>
              <a:ext uri="{FF2B5EF4-FFF2-40B4-BE49-F238E27FC236}">
                <a16:creationId xmlns:a16="http://schemas.microsoft.com/office/drawing/2014/main" id="{6C384988-36EE-8D81-4A28-0AC2F96F18DA}"/>
              </a:ext>
            </a:extLst>
          </p:cNvPr>
          <p:cNvGrpSpPr/>
          <p:nvPr/>
        </p:nvGrpSpPr>
        <p:grpSpPr>
          <a:xfrm>
            <a:off x="2237013" y="5341618"/>
            <a:ext cx="4669971" cy="566057"/>
            <a:chOff x="2237013" y="5524498"/>
            <a:chExt cx="4669971" cy="566057"/>
          </a:xfrm>
        </p:grpSpPr>
        <p:sp>
          <p:nvSpPr>
            <p:cNvPr id="16" name="Rectangle: Rounded Corners 15">
              <a:extLst>
                <a:ext uri="{FF2B5EF4-FFF2-40B4-BE49-F238E27FC236}">
                  <a16:creationId xmlns:a16="http://schemas.microsoft.com/office/drawing/2014/main" id="{C20966CF-BC83-2B10-4476-2491C6383999}"/>
                </a:ext>
              </a:extLst>
            </p:cNvPr>
            <p:cNvSpPr/>
            <p:nvPr/>
          </p:nvSpPr>
          <p:spPr>
            <a:xfrm>
              <a:off x="2237013" y="5524498"/>
              <a:ext cx="4669971" cy="566057"/>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solidFill>
                  <a:srgbClr val="54585A"/>
                </a:solidFill>
                <a:cs typeface="Calibri"/>
              </a:endParaRPr>
            </a:p>
          </p:txBody>
        </p:sp>
        <p:sp>
          <p:nvSpPr>
            <p:cNvPr id="22" name="TextBox 21">
              <a:extLst>
                <a:ext uri="{FF2B5EF4-FFF2-40B4-BE49-F238E27FC236}">
                  <a16:creationId xmlns:a16="http://schemas.microsoft.com/office/drawing/2014/main" id="{A646DB45-B4C8-4370-1930-6459EEA5326C}"/>
                </a:ext>
              </a:extLst>
            </p:cNvPr>
            <p:cNvSpPr txBox="1"/>
            <p:nvPr/>
          </p:nvSpPr>
          <p:spPr>
            <a:xfrm>
              <a:off x="2628900" y="5617028"/>
              <a:ext cx="389708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54585A"/>
                  </a:solidFill>
                  <a:cs typeface="Calibri"/>
                </a:rPr>
                <a:t>Post-Escape Room Production Task</a:t>
              </a:r>
              <a:r>
                <a:rPr lang="en-US" baseline="30000" dirty="0">
                  <a:solidFill>
                    <a:srgbClr val="54585A"/>
                  </a:solidFill>
                  <a:cs typeface="Calibri"/>
                </a:rPr>
                <a:t>1,2,3</a:t>
              </a:r>
              <a:endParaRPr lang="en-US" dirty="0">
                <a:solidFill>
                  <a:srgbClr val="54585A"/>
                </a:solidFill>
                <a:cs typeface="Calibri"/>
              </a:endParaRPr>
            </a:p>
          </p:txBody>
        </p:sp>
      </p:grpSp>
      <p:sp>
        <p:nvSpPr>
          <p:cNvPr id="26" name="Arrow: Down 25">
            <a:extLst>
              <a:ext uri="{FF2B5EF4-FFF2-40B4-BE49-F238E27FC236}">
                <a16:creationId xmlns:a16="http://schemas.microsoft.com/office/drawing/2014/main" id="{B5469F54-36CB-9E6E-A01E-EA72A2370A58}"/>
              </a:ext>
            </a:extLst>
          </p:cNvPr>
          <p:cNvSpPr/>
          <p:nvPr/>
        </p:nvSpPr>
        <p:spPr>
          <a:xfrm>
            <a:off x="4414156" y="2026921"/>
            <a:ext cx="315685" cy="511628"/>
          </a:xfrm>
          <a:prstGeom prst="downArrow">
            <a:avLst/>
          </a:prstGeom>
          <a:solidFill>
            <a:srgbClr val="54585A"/>
          </a:solidFill>
          <a:ln>
            <a:solidFill>
              <a:srgbClr val="5458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4585A"/>
              </a:solidFill>
              <a:cs typeface="Calibri"/>
            </a:endParaRPr>
          </a:p>
        </p:txBody>
      </p:sp>
      <p:sp>
        <p:nvSpPr>
          <p:cNvPr id="28" name="Arrow: Down 27">
            <a:extLst>
              <a:ext uri="{FF2B5EF4-FFF2-40B4-BE49-F238E27FC236}">
                <a16:creationId xmlns:a16="http://schemas.microsoft.com/office/drawing/2014/main" id="{77104C6F-7BC4-325D-62D8-6B487AD32080}"/>
              </a:ext>
            </a:extLst>
          </p:cNvPr>
          <p:cNvSpPr/>
          <p:nvPr/>
        </p:nvSpPr>
        <p:spPr>
          <a:xfrm>
            <a:off x="4414156" y="3003601"/>
            <a:ext cx="315685" cy="511628"/>
          </a:xfrm>
          <a:prstGeom prst="downArrow">
            <a:avLst/>
          </a:prstGeom>
          <a:solidFill>
            <a:srgbClr val="54585A"/>
          </a:solidFill>
          <a:ln>
            <a:solidFill>
              <a:srgbClr val="54585A"/>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solidFill>
                <a:srgbClr val="54585A"/>
              </a:solidFill>
              <a:cs typeface="Calibri"/>
            </a:endParaRPr>
          </a:p>
        </p:txBody>
      </p:sp>
      <p:sp>
        <p:nvSpPr>
          <p:cNvPr id="29" name="Arrow: Down 28">
            <a:extLst>
              <a:ext uri="{FF2B5EF4-FFF2-40B4-BE49-F238E27FC236}">
                <a16:creationId xmlns:a16="http://schemas.microsoft.com/office/drawing/2014/main" id="{3EA233DC-8A51-2A60-633D-BAB95304759D}"/>
              </a:ext>
            </a:extLst>
          </p:cNvPr>
          <p:cNvSpPr/>
          <p:nvPr/>
        </p:nvSpPr>
        <p:spPr>
          <a:xfrm>
            <a:off x="4414155" y="3972430"/>
            <a:ext cx="315685" cy="511628"/>
          </a:xfrm>
          <a:prstGeom prst="downArrow">
            <a:avLst/>
          </a:prstGeom>
          <a:solidFill>
            <a:srgbClr val="54585A"/>
          </a:solidFill>
          <a:ln>
            <a:solidFill>
              <a:srgbClr val="54585A"/>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solidFill>
                <a:srgbClr val="54585A"/>
              </a:solidFill>
              <a:cs typeface="Calibri"/>
            </a:endParaRPr>
          </a:p>
        </p:txBody>
      </p:sp>
      <p:sp>
        <p:nvSpPr>
          <p:cNvPr id="30" name="Arrow: Down 29">
            <a:extLst>
              <a:ext uri="{FF2B5EF4-FFF2-40B4-BE49-F238E27FC236}">
                <a16:creationId xmlns:a16="http://schemas.microsoft.com/office/drawing/2014/main" id="{68AC536B-BFC9-A20E-8A3A-859ACBB4B115}"/>
              </a:ext>
            </a:extLst>
          </p:cNvPr>
          <p:cNvSpPr/>
          <p:nvPr/>
        </p:nvSpPr>
        <p:spPr>
          <a:xfrm>
            <a:off x="4414155" y="4941258"/>
            <a:ext cx="315685" cy="511628"/>
          </a:xfrm>
          <a:prstGeom prst="downArrow">
            <a:avLst/>
          </a:prstGeom>
          <a:solidFill>
            <a:srgbClr val="54585A"/>
          </a:solidFill>
          <a:ln>
            <a:solidFill>
              <a:srgbClr val="54585A"/>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solidFill>
                <a:srgbClr val="54585A"/>
              </a:solidFill>
              <a:cs typeface="Calibri"/>
            </a:endParaRPr>
          </a:p>
        </p:txBody>
      </p:sp>
    </p:spTree>
    <p:extLst>
      <p:ext uri="{BB962C8B-B14F-4D97-AF65-F5344CB8AC3E}">
        <p14:creationId xmlns:p14="http://schemas.microsoft.com/office/powerpoint/2010/main" val="2648532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9BBD6-AE97-A5F3-A846-530DEAE4EA6B}"/>
              </a:ext>
            </a:extLst>
          </p:cNvPr>
          <p:cNvSpPr>
            <a:spLocks noGrp="1"/>
          </p:cNvSpPr>
          <p:nvPr>
            <p:ph type="title"/>
          </p:nvPr>
        </p:nvSpPr>
        <p:spPr/>
        <p:txBody>
          <a:bodyPr/>
          <a:lstStyle/>
          <a:p>
            <a:r>
              <a:rPr lang="en-US">
                <a:latin typeface="Impact"/>
                <a:cs typeface="Calibri"/>
              </a:rPr>
              <a:t>Pre-Test and Post Test: AX Discrimination Task</a:t>
            </a:r>
          </a:p>
        </p:txBody>
      </p:sp>
      <p:sp>
        <p:nvSpPr>
          <p:cNvPr id="3" name="Text Placeholder 2">
            <a:extLst>
              <a:ext uri="{FF2B5EF4-FFF2-40B4-BE49-F238E27FC236}">
                <a16:creationId xmlns:a16="http://schemas.microsoft.com/office/drawing/2014/main" id="{9EE57C52-8768-0F2B-9047-EB14941C24DE}"/>
              </a:ext>
            </a:extLst>
          </p:cNvPr>
          <p:cNvSpPr>
            <a:spLocks noGrp="1"/>
          </p:cNvSpPr>
          <p:nvPr>
            <p:ph type="body" sz="quarter" idx="11"/>
          </p:nvPr>
        </p:nvSpPr>
        <p:spPr/>
        <p:txBody>
          <a:bodyPr lIns="91440" tIns="45720" rIns="91440" bIns="45720" anchor="t"/>
          <a:lstStyle/>
          <a:p>
            <a:pPr marL="285750" indent="-285750">
              <a:buFont typeface="Arial"/>
              <a:buChar char="•"/>
            </a:pPr>
            <a:r>
              <a:rPr lang="en-US">
                <a:latin typeface="Calibri"/>
                <a:cs typeface="Times"/>
              </a:rPr>
              <a:t>Monosyllabic words</a:t>
            </a:r>
            <a:endParaRPr lang="en-US">
              <a:latin typeface="Calibri"/>
              <a:cs typeface="Calibri"/>
            </a:endParaRPr>
          </a:p>
          <a:p>
            <a:pPr marL="285750" indent="-285750">
              <a:buFont typeface="Arial"/>
              <a:buChar char="•"/>
            </a:pPr>
            <a:r>
              <a:rPr lang="en-US">
                <a:latin typeface="Calibri"/>
                <a:cs typeface="Times"/>
              </a:rPr>
              <a:t>Recorded by native Cantonese speaker with contrastive tones</a:t>
            </a:r>
            <a:endParaRPr lang="en-US">
              <a:latin typeface="Calibri"/>
              <a:cs typeface="Calibri"/>
            </a:endParaRPr>
          </a:p>
          <a:p>
            <a:pPr marL="285750" indent="-285750">
              <a:buFont typeface="Arial"/>
              <a:buChar char="•"/>
            </a:pPr>
            <a:r>
              <a:rPr lang="en-US">
                <a:latin typeface="Calibri"/>
                <a:cs typeface="Times"/>
              </a:rPr>
              <a:t>30 syllables (5 morphemes x 6 tones)</a:t>
            </a:r>
            <a:endParaRPr lang="en-US">
              <a:latin typeface="Calibri"/>
              <a:cs typeface="Calibri"/>
            </a:endParaRPr>
          </a:p>
          <a:p>
            <a:pPr marL="285750" indent="-285750">
              <a:buFont typeface="Arial"/>
              <a:buChar char="•"/>
            </a:pPr>
            <a:r>
              <a:rPr lang="en-US">
                <a:latin typeface="Calibri"/>
                <a:cs typeface="Times"/>
              </a:rPr>
              <a:t>105 pairs of syllables [5 morphemes x 21 tone pair contrast (15 AB + 6 AA contrast)] </a:t>
            </a:r>
            <a:endParaRPr lang="en-US">
              <a:latin typeface="Calibri"/>
              <a:cs typeface="Calibri"/>
            </a:endParaRPr>
          </a:p>
          <a:p>
            <a:pPr marL="285750" indent="-285750">
              <a:buFont typeface="Arial"/>
              <a:buChar char="•"/>
            </a:pPr>
            <a:r>
              <a:rPr lang="en-US">
                <a:latin typeface="Calibri"/>
                <a:cs typeface="Times"/>
              </a:rPr>
              <a:t>Participants instructed to indicate “same” or “different”</a:t>
            </a:r>
            <a:endParaRPr lang="en-US">
              <a:latin typeface="Calibri"/>
              <a:cs typeface="Calibri"/>
            </a:endParaRPr>
          </a:p>
        </p:txBody>
      </p:sp>
    </p:spTree>
    <p:extLst>
      <p:ext uri="{BB962C8B-B14F-4D97-AF65-F5344CB8AC3E}">
        <p14:creationId xmlns:p14="http://schemas.microsoft.com/office/powerpoint/2010/main" val="848362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D77DC-F169-AECC-0044-E122FA21FD20}"/>
              </a:ext>
            </a:extLst>
          </p:cNvPr>
          <p:cNvSpPr>
            <a:spLocks noGrp="1"/>
          </p:cNvSpPr>
          <p:nvPr>
            <p:ph type="title"/>
          </p:nvPr>
        </p:nvSpPr>
        <p:spPr/>
        <p:txBody>
          <a:bodyPr/>
          <a:lstStyle/>
          <a:p>
            <a:r>
              <a:rPr lang="en-US">
                <a:latin typeface="Impact"/>
                <a:cs typeface="Calibri"/>
              </a:rPr>
              <a:t>Pre-Test and Post Test: Lexical Decision Task</a:t>
            </a:r>
          </a:p>
        </p:txBody>
      </p:sp>
      <p:sp>
        <p:nvSpPr>
          <p:cNvPr id="3" name="Text Placeholder 2">
            <a:extLst>
              <a:ext uri="{FF2B5EF4-FFF2-40B4-BE49-F238E27FC236}">
                <a16:creationId xmlns:a16="http://schemas.microsoft.com/office/drawing/2014/main" id="{B4634A17-745C-858E-8E8B-753A00B5EE3E}"/>
              </a:ext>
            </a:extLst>
          </p:cNvPr>
          <p:cNvSpPr>
            <a:spLocks noGrp="1"/>
          </p:cNvSpPr>
          <p:nvPr>
            <p:ph type="body" sz="quarter" idx="11"/>
          </p:nvPr>
        </p:nvSpPr>
        <p:spPr/>
        <p:txBody>
          <a:bodyPr lIns="91440" tIns="45720" rIns="91440" bIns="45720" anchor="t"/>
          <a:lstStyle/>
          <a:p>
            <a:r>
              <a:rPr lang="en-US">
                <a:latin typeface="Calibri"/>
                <a:cs typeface="Times"/>
              </a:rPr>
              <a:t>Altering procedures of Soo and Babel (2020)</a:t>
            </a:r>
            <a:endParaRPr lang="en-US">
              <a:latin typeface="Calibri"/>
              <a:cs typeface="Calibri"/>
            </a:endParaRPr>
          </a:p>
          <a:p>
            <a:pPr marL="285750" indent="-285750">
              <a:buFont typeface="Arial"/>
              <a:buChar char="•"/>
            </a:pPr>
            <a:r>
              <a:rPr lang="en-US">
                <a:latin typeface="Calibri"/>
                <a:cs typeface="Times"/>
              </a:rPr>
              <a:t>Bi-syllabic words also used</a:t>
            </a:r>
            <a:endParaRPr lang="en-US">
              <a:latin typeface="Calibri"/>
              <a:cs typeface="Calibri"/>
            </a:endParaRPr>
          </a:p>
          <a:p>
            <a:pPr marL="285750" indent="-285750">
              <a:buFont typeface="Arial"/>
              <a:buChar char="•"/>
            </a:pPr>
            <a:r>
              <a:rPr lang="en-US">
                <a:latin typeface="Calibri"/>
                <a:cs typeface="Times"/>
              </a:rPr>
              <a:t>6 contrastive tones produced</a:t>
            </a:r>
            <a:endParaRPr lang="en-US">
              <a:latin typeface="Calibri"/>
              <a:cs typeface="Calibri"/>
            </a:endParaRPr>
          </a:p>
          <a:p>
            <a:pPr marL="285750" indent="-285750">
              <a:buFont typeface="Arial"/>
              <a:buChar char="•"/>
            </a:pPr>
            <a:r>
              <a:rPr lang="en-US">
                <a:latin typeface="Calibri"/>
                <a:cs typeface="Times"/>
              </a:rPr>
              <a:t>Reusing stimuli from AX Discrimination Task</a:t>
            </a:r>
            <a:endParaRPr lang="en-US">
              <a:latin typeface="Calibri"/>
              <a:cs typeface="Calibri"/>
            </a:endParaRPr>
          </a:p>
          <a:p>
            <a:pPr marL="285750" indent="-285750">
              <a:buFont typeface="Arial"/>
              <a:buChar char="•"/>
            </a:pPr>
            <a:r>
              <a:rPr lang="en-US">
                <a:latin typeface="Calibri"/>
                <a:cs typeface="Times"/>
              </a:rPr>
              <a:t>Along with new bi-syllabic items</a:t>
            </a:r>
            <a:endParaRPr lang="en-US">
              <a:latin typeface="Calibri"/>
              <a:cs typeface="Calibri"/>
            </a:endParaRPr>
          </a:p>
          <a:p>
            <a:pPr marL="285750" indent="-285750">
              <a:buFont typeface="Arial"/>
              <a:buChar char="•"/>
            </a:pPr>
            <a:r>
              <a:rPr lang="en-US">
                <a:latin typeface="Calibri"/>
                <a:cs typeface="Times"/>
              </a:rPr>
              <a:t>Yielding 30 new items (5 morphemes x 6 tones)</a:t>
            </a:r>
            <a:endParaRPr lang="en-US">
              <a:latin typeface="Calibri"/>
              <a:cs typeface="Calibri"/>
            </a:endParaRPr>
          </a:p>
          <a:p>
            <a:pPr marL="285750" indent="-285750">
              <a:buFont typeface="Arial"/>
              <a:buChar char="•"/>
            </a:pPr>
            <a:r>
              <a:rPr lang="en-US">
                <a:latin typeface="Calibri"/>
                <a:cs typeface="Times"/>
              </a:rPr>
              <a:t>Participants will click thumbs up or thumbs down button to determine word/non-word</a:t>
            </a:r>
            <a:endParaRPr lang="en-US">
              <a:latin typeface="Calibri"/>
              <a:cs typeface="Calibri"/>
            </a:endParaRPr>
          </a:p>
        </p:txBody>
      </p:sp>
    </p:spTree>
    <p:extLst>
      <p:ext uri="{BB962C8B-B14F-4D97-AF65-F5344CB8AC3E}">
        <p14:creationId xmlns:p14="http://schemas.microsoft.com/office/powerpoint/2010/main" val="42404365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C4418-DE0E-100F-222E-1D0960B790AF}"/>
              </a:ext>
            </a:extLst>
          </p:cNvPr>
          <p:cNvSpPr>
            <a:spLocks noGrp="1"/>
          </p:cNvSpPr>
          <p:nvPr>
            <p:ph type="title"/>
          </p:nvPr>
        </p:nvSpPr>
        <p:spPr/>
        <p:txBody>
          <a:bodyPr/>
          <a:lstStyle/>
          <a:p>
            <a:r>
              <a:rPr lang="en-US">
                <a:latin typeface="Impact"/>
                <a:cs typeface="Calibri"/>
              </a:rPr>
              <a:t>Pre-Test and Post Test: Production Task</a:t>
            </a:r>
          </a:p>
        </p:txBody>
      </p:sp>
      <p:sp>
        <p:nvSpPr>
          <p:cNvPr id="3" name="Text Placeholder 2">
            <a:extLst>
              <a:ext uri="{FF2B5EF4-FFF2-40B4-BE49-F238E27FC236}">
                <a16:creationId xmlns:a16="http://schemas.microsoft.com/office/drawing/2014/main" id="{4DE40CEE-04D8-DC5F-52AA-70398ED27C1B}"/>
              </a:ext>
            </a:extLst>
          </p:cNvPr>
          <p:cNvSpPr>
            <a:spLocks noGrp="1"/>
          </p:cNvSpPr>
          <p:nvPr>
            <p:ph type="body" sz="quarter" idx="11"/>
          </p:nvPr>
        </p:nvSpPr>
        <p:spPr/>
        <p:txBody>
          <a:bodyPr lIns="91440" tIns="45720" rIns="91440" bIns="45720" anchor="t"/>
          <a:lstStyle/>
          <a:p>
            <a:r>
              <a:rPr lang="en-US" sz="2400">
                <a:latin typeface="Calibri"/>
                <a:cs typeface="Times"/>
              </a:rPr>
              <a:t>Follow the procedures of Mok et al. (2013) and Fung and Lee (2019)</a:t>
            </a:r>
          </a:p>
          <a:p>
            <a:pPr marL="285750" indent="-285750">
              <a:buFont typeface="Arial"/>
              <a:buChar char="•"/>
            </a:pPr>
            <a:r>
              <a:rPr lang="en-US" sz="2400">
                <a:latin typeface="Calibri"/>
                <a:cs typeface="Times"/>
              </a:rPr>
              <a:t>Combining word lists from AX Discrimination Task and Lexical Decision Task</a:t>
            </a:r>
          </a:p>
          <a:p>
            <a:pPr marL="285750" indent="-285750">
              <a:buFont typeface="Arial"/>
              <a:buChar char="•"/>
            </a:pPr>
            <a:r>
              <a:rPr lang="en-US" sz="2400">
                <a:latin typeface="Calibri"/>
                <a:cs typeface="Times"/>
              </a:rPr>
              <a:t>60 (or more) stimuli embedded in carrier phrase:</a:t>
            </a:r>
          </a:p>
          <a:p>
            <a:pPr marL="285750" indent="-285750">
              <a:buFont typeface="Arial"/>
              <a:buChar char="•"/>
            </a:pPr>
            <a:r>
              <a:rPr lang="en-US" sz="2400">
                <a:latin typeface="Calibri"/>
                <a:cs typeface="Times"/>
              </a:rPr>
              <a:t>/ngo2 duk6 ___ zi6/ </a:t>
            </a:r>
          </a:p>
          <a:p>
            <a:pPr marL="285750" indent="-285750">
              <a:buFont typeface="Arial"/>
              <a:buChar char="•"/>
            </a:pPr>
            <a:r>
              <a:rPr lang="en-US" sz="2400">
                <a:latin typeface="Calibri"/>
                <a:cs typeface="Times"/>
              </a:rPr>
              <a:t>/ngo2 duk6 ___ __/ </a:t>
            </a:r>
          </a:p>
          <a:p>
            <a:pPr marL="285750" indent="-285750">
              <a:buFont typeface="Arial"/>
              <a:buChar char="•"/>
            </a:pPr>
            <a:r>
              <a:rPr lang="en-US" sz="2400">
                <a:latin typeface="Calibri"/>
                <a:cs typeface="Times"/>
              </a:rPr>
              <a:t>Stimuli presented orthographically</a:t>
            </a:r>
          </a:p>
          <a:p>
            <a:pPr marL="285750" indent="-285750">
              <a:buFont typeface="Arial"/>
              <a:buChar char="•"/>
            </a:pPr>
            <a:r>
              <a:rPr lang="en-US" sz="2400">
                <a:latin typeface="Calibri"/>
                <a:cs typeface="Times"/>
              </a:rPr>
              <a:t>Participants will be asked to repeat stimuli twice</a:t>
            </a:r>
          </a:p>
          <a:p>
            <a:pPr marL="285750" indent="-285750">
              <a:buFont typeface="Arial"/>
              <a:buChar char="•"/>
            </a:pPr>
            <a:r>
              <a:rPr lang="en-US" sz="2400">
                <a:latin typeface="Calibri"/>
                <a:cs typeface="Times"/>
              </a:rPr>
              <a:t>Yielding 120 (or more) tokens.</a:t>
            </a:r>
          </a:p>
        </p:txBody>
      </p:sp>
    </p:spTree>
    <p:extLst>
      <p:ext uri="{BB962C8B-B14F-4D97-AF65-F5344CB8AC3E}">
        <p14:creationId xmlns:p14="http://schemas.microsoft.com/office/powerpoint/2010/main" val="35827035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602A9-BC95-520B-D603-FFE7D62441C9}"/>
              </a:ext>
            </a:extLst>
          </p:cNvPr>
          <p:cNvSpPr>
            <a:spLocks noGrp="1"/>
          </p:cNvSpPr>
          <p:nvPr>
            <p:ph type="title"/>
          </p:nvPr>
        </p:nvSpPr>
        <p:spPr/>
        <p:txBody>
          <a:bodyPr/>
          <a:lstStyle/>
          <a:p>
            <a:r>
              <a:rPr lang="en-US" dirty="0">
                <a:latin typeface="Impact"/>
                <a:cs typeface="Calibri"/>
              </a:rPr>
              <a:t>Baseline Production Task</a:t>
            </a:r>
          </a:p>
        </p:txBody>
      </p:sp>
      <p:sp>
        <p:nvSpPr>
          <p:cNvPr id="3" name="Text Placeholder 2">
            <a:extLst>
              <a:ext uri="{FF2B5EF4-FFF2-40B4-BE49-F238E27FC236}">
                <a16:creationId xmlns:a16="http://schemas.microsoft.com/office/drawing/2014/main" id="{321AC129-2048-4F6B-9E5E-B3A376459ABF}"/>
              </a:ext>
            </a:extLst>
          </p:cNvPr>
          <p:cNvSpPr>
            <a:spLocks noGrp="1"/>
          </p:cNvSpPr>
          <p:nvPr>
            <p:ph type="body" sz="quarter" idx="13"/>
          </p:nvPr>
        </p:nvSpPr>
        <p:spPr>
          <a:xfrm>
            <a:off x="628650" y="1810429"/>
            <a:ext cx="7886700" cy="4688341"/>
          </a:xfrm>
        </p:spPr>
        <p:txBody>
          <a:bodyPr lIns="91440" tIns="45720" rIns="91440" bIns="45720" anchor="t"/>
          <a:lstStyle/>
          <a:p>
            <a:pPr marL="0" indent="0">
              <a:buNone/>
            </a:pPr>
            <a:r>
              <a:rPr lang="en-US" sz="3200" dirty="0">
                <a:latin typeface="+mn-lt"/>
                <a:cs typeface="Times"/>
              </a:rPr>
              <a:t>Participant is asked to read through the power point slide, with each slide containing the a word in a carrier phrase “</a:t>
            </a:r>
            <a:r>
              <a:rPr lang="ja-JP" altLang="en-US" sz="3200">
                <a:latin typeface="+mn-lt"/>
                <a:cs typeface="Times"/>
              </a:rPr>
              <a:t>我讀</a:t>
            </a:r>
            <a:r>
              <a:rPr lang="en-US" altLang="ja-JP" sz="3200" dirty="0">
                <a:latin typeface="+mn-lt"/>
                <a:cs typeface="Times"/>
              </a:rPr>
              <a:t>__</a:t>
            </a:r>
            <a:r>
              <a:rPr lang="ja-JP" altLang="en-US" sz="3200">
                <a:latin typeface="+mn-lt"/>
                <a:cs typeface="Times"/>
              </a:rPr>
              <a:t>字” </a:t>
            </a:r>
            <a:r>
              <a:rPr lang="en-US" altLang="ja-JP" sz="3200" dirty="0">
                <a:latin typeface="+mn-lt"/>
                <a:cs typeface="Times"/>
              </a:rPr>
              <a:t>(</a:t>
            </a:r>
            <a:r>
              <a:rPr lang="en-US" sz="3200" dirty="0" err="1">
                <a:latin typeface="+mn-lt"/>
                <a:cs typeface="Times"/>
              </a:rPr>
              <a:t>jyutping</a:t>
            </a:r>
            <a:r>
              <a:rPr lang="en-US" sz="3200" dirty="0">
                <a:latin typeface="+mn-lt"/>
                <a:cs typeface="Times"/>
              </a:rPr>
              <a:t>: ngo2 duk6 __ zi6)</a:t>
            </a:r>
            <a:r>
              <a:rPr lang="en-US" sz="3200" dirty="0">
                <a:latin typeface="+mn-lt"/>
              </a:rPr>
              <a:t>:</a:t>
            </a:r>
            <a:endParaRPr lang="en-US" sz="3200" dirty="0">
              <a:latin typeface="+mn-lt"/>
              <a:cs typeface="Calibri"/>
            </a:endParaRPr>
          </a:p>
        </p:txBody>
      </p:sp>
      <p:grpSp>
        <p:nvGrpSpPr>
          <p:cNvPr id="4" name="Group 3">
            <a:extLst>
              <a:ext uri="{FF2B5EF4-FFF2-40B4-BE49-F238E27FC236}">
                <a16:creationId xmlns:a16="http://schemas.microsoft.com/office/drawing/2014/main" id="{1B4DA113-3E28-C699-A949-72C720D3AFBD}"/>
              </a:ext>
            </a:extLst>
          </p:cNvPr>
          <p:cNvGrpSpPr/>
          <p:nvPr/>
        </p:nvGrpSpPr>
        <p:grpSpPr>
          <a:xfrm>
            <a:off x="-300455" y="3934504"/>
            <a:ext cx="9744909" cy="2684007"/>
            <a:chOff x="0" y="0"/>
            <a:chExt cx="5979003" cy="1647190"/>
          </a:xfrm>
        </p:grpSpPr>
        <p:pic>
          <p:nvPicPr>
            <p:cNvPr id="5" name="Picture 4">
              <a:extLst>
                <a:ext uri="{FF2B5EF4-FFF2-40B4-BE49-F238E27FC236}">
                  <a16:creationId xmlns:a16="http://schemas.microsoft.com/office/drawing/2014/main" id="{06ADFD42-742F-41A0-6697-17E480901A4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2929255" cy="1647190"/>
            </a:xfrm>
            <a:prstGeom prst="rect">
              <a:avLst/>
            </a:prstGeom>
          </p:spPr>
        </p:pic>
        <p:pic>
          <p:nvPicPr>
            <p:cNvPr id="6" name="Picture 5">
              <a:extLst>
                <a:ext uri="{FF2B5EF4-FFF2-40B4-BE49-F238E27FC236}">
                  <a16:creationId xmlns:a16="http://schemas.microsoft.com/office/drawing/2014/main" id="{AD1F3C17-9357-01E6-4DD1-76717D6858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1018" y="0"/>
              <a:ext cx="2927985" cy="1647190"/>
            </a:xfrm>
            <a:prstGeom prst="rect">
              <a:avLst/>
            </a:prstGeom>
          </p:spPr>
        </p:pic>
      </p:grpSp>
    </p:spTree>
    <p:extLst>
      <p:ext uri="{BB962C8B-B14F-4D97-AF65-F5344CB8AC3E}">
        <p14:creationId xmlns:p14="http://schemas.microsoft.com/office/powerpoint/2010/main" val="5650521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602A9-BC95-520B-D603-FFE7D62441C9}"/>
              </a:ext>
            </a:extLst>
          </p:cNvPr>
          <p:cNvSpPr>
            <a:spLocks noGrp="1"/>
          </p:cNvSpPr>
          <p:nvPr>
            <p:ph type="title"/>
          </p:nvPr>
        </p:nvSpPr>
        <p:spPr/>
        <p:txBody>
          <a:bodyPr/>
          <a:lstStyle/>
          <a:p>
            <a:r>
              <a:rPr lang="en-US" dirty="0" err="1">
                <a:latin typeface="Impact"/>
                <a:cs typeface="Calibri"/>
              </a:rPr>
              <a:t>Familiarisation</a:t>
            </a:r>
            <a:r>
              <a:rPr lang="en-US" dirty="0">
                <a:latin typeface="Impact"/>
                <a:cs typeface="Calibri"/>
              </a:rPr>
              <a:t> Task</a:t>
            </a:r>
          </a:p>
        </p:txBody>
      </p:sp>
      <p:sp>
        <p:nvSpPr>
          <p:cNvPr id="3" name="Text Placeholder 2">
            <a:extLst>
              <a:ext uri="{FF2B5EF4-FFF2-40B4-BE49-F238E27FC236}">
                <a16:creationId xmlns:a16="http://schemas.microsoft.com/office/drawing/2014/main" id="{321AC129-2048-4F6B-9E5E-B3A376459ABF}"/>
              </a:ext>
            </a:extLst>
          </p:cNvPr>
          <p:cNvSpPr>
            <a:spLocks noGrp="1"/>
          </p:cNvSpPr>
          <p:nvPr>
            <p:ph type="body" sz="quarter" idx="13"/>
          </p:nvPr>
        </p:nvSpPr>
        <p:spPr>
          <a:xfrm>
            <a:off x="628650" y="1810429"/>
            <a:ext cx="7886700" cy="4688341"/>
          </a:xfrm>
        </p:spPr>
        <p:txBody>
          <a:bodyPr lIns="91440" tIns="45720" rIns="91440" bIns="45720" anchor="t"/>
          <a:lstStyle/>
          <a:p>
            <a:pPr marL="0" indent="0">
              <a:buNone/>
            </a:pPr>
            <a:r>
              <a:rPr lang="en-US" sz="3200" dirty="0">
                <a:latin typeface="+mn-lt"/>
                <a:cs typeface="Times"/>
              </a:rPr>
              <a:t>Participant will be shown a power point slide with instructions on how the escape room game works, their objective, and the list of words that will be used during the task:</a:t>
            </a:r>
            <a:endParaRPr lang="en-US" sz="3200" dirty="0">
              <a:latin typeface="+mn-lt"/>
              <a:cs typeface="Calibri"/>
            </a:endParaRPr>
          </a:p>
        </p:txBody>
      </p:sp>
      <p:grpSp>
        <p:nvGrpSpPr>
          <p:cNvPr id="7" name="Group 6">
            <a:extLst>
              <a:ext uri="{FF2B5EF4-FFF2-40B4-BE49-F238E27FC236}">
                <a16:creationId xmlns:a16="http://schemas.microsoft.com/office/drawing/2014/main" id="{F7685686-D113-95BB-33BF-065468DDE2D7}"/>
              </a:ext>
            </a:extLst>
          </p:cNvPr>
          <p:cNvGrpSpPr/>
          <p:nvPr/>
        </p:nvGrpSpPr>
        <p:grpSpPr>
          <a:xfrm>
            <a:off x="457991" y="4243388"/>
            <a:ext cx="8228018" cy="2255382"/>
            <a:chOff x="0" y="0"/>
            <a:chExt cx="5761632" cy="1579245"/>
          </a:xfrm>
        </p:grpSpPr>
        <p:pic>
          <p:nvPicPr>
            <p:cNvPr id="8" name="Picture 7">
              <a:extLst>
                <a:ext uri="{FF2B5EF4-FFF2-40B4-BE49-F238E27FC236}">
                  <a16:creationId xmlns:a16="http://schemas.microsoft.com/office/drawing/2014/main" id="{FFD1697A-0021-654F-9486-0F36644AA6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69537" y="0"/>
              <a:ext cx="2792095" cy="1569720"/>
            </a:xfrm>
            <a:prstGeom prst="rect">
              <a:avLst/>
            </a:prstGeom>
          </p:spPr>
        </p:pic>
        <p:pic>
          <p:nvPicPr>
            <p:cNvPr id="9" name="Picture 8">
              <a:extLst>
                <a:ext uri="{FF2B5EF4-FFF2-40B4-BE49-F238E27FC236}">
                  <a16:creationId xmlns:a16="http://schemas.microsoft.com/office/drawing/2014/main" id="{3E3E3E41-839C-6C12-DA1F-FFB1EB9E44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2807970" cy="1579245"/>
            </a:xfrm>
            <a:prstGeom prst="rect">
              <a:avLst/>
            </a:prstGeom>
          </p:spPr>
        </p:pic>
      </p:grpSp>
    </p:spTree>
    <p:extLst>
      <p:ext uri="{BB962C8B-B14F-4D97-AF65-F5344CB8AC3E}">
        <p14:creationId xmlns:p14="http://schemas.microsoft.com/office/powerpoint/2010/main" val="24054252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602A9-BC95-520B-D603-FFE7D62441C9}"/>
              </a:ext>
            </a:extLst>
          </p:cNvPr>
          <p:cNvSpPr>
            <a:spLocks noGrp="1"/>
          </p:cNvSpPr>
          <p:nvPr>
            <p:ph type="title"/>
          </p:nvPr>
        </p:nvSpPr>
        <p:spPr/>
        <p:txBody>
          <a:bodyPr/>
          <a:lstStyle/>
          <a:p>
            <a:r>
              <a:rPr lang="en-US">
                <a:latin typeface="Impact"/>
                <a:cs typeface="Calibri"/>
              </a:rPr>
              <a:t>Main Task: Escape Room</a:t>
            </a:r>
          </a:p>
        </p:txBody>
      </p:sp>
      <p:sp>
        <p:nvSpPr>
          <p:cNvPr id="3" name="Text Placeholder 2">
            <a:extLst>
              <a:ext uri="{FF2B5EF4-FFF2-40B4-BE49-F238E27FC236}">
                <a16:creationId xmlns:a16="http://schemas.microsoft.com/office/drawing/2014/main" id="{321AC129-2048-4F6B-9E5E-B3A376459ABF}"/>
              </a:ext>
            </a:extLst>
          </p:cNvPr>
          <p:cNvSpPr>
            <a:spLocks noGrp="1"/>
          </p:cNvSpPr>
          <p:nvPr>
            <p:ph type="body" sz="quarter" idx="13"/>
          </p:nvPr>
        </p:nvSpPr>
        <p:spPr>
          <a:xfrm>
            <a:off x="628650" y="1810429"/>
            <a:ext cx="7886700" cy="4688341"/>
          </a:xfrm>
        </p:spPr>
        <p:txBody>
          <a:bodyPr lIns="91440" tIns="45720" rIns="91440" bIns="45720" anchor="t"/>
          <a:lstStyle/>
          <a:p>
            <a:pPr marL="0" indent="0">
              <a:buNone/>
            </a:pPr>
            <a:r>
              <a:rPr lang="en-US" sz="3200" dirty="0">
                <a:latin typeface="+mn-lt"/>
                <a:cs typeface="Times"/>
              </a:rPr>
              <a:t>Escape room video game (Escape Simulator, Pine Studio, 2021)</a:t>
            </a:r>
          </a:p>
        </p:txBody>
      </p:sp>
      <p:pic>
        <p:nvPicPr>
          <p:cNvPr id="1026" name="Picture 2">
            <a:extLst>
              <a:ext uri="{FF2B5EF4-FFF2-40B4-BE49-F238E27FC236}">
                <a16:creationId xmlns:a16="http://schemas.microsoft.com/office/drawing/2014/main" id="{0A4702B5-D34B-7057-92DC-28C15BBE0B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9324" y="721502"/>
            <a:ext cx="2073607" cy="96918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screenshot of a game&#10;&#10;Description automatically generated">
            <a:extLst>
              <a:ext uri="{FF2B5EF4-FFF2-40B4-BE49-F238E27FC236}">
                <a16:creationId xmlns:a16="http://schemas.microsoft.com/office/drawing/2014/main" id="{1C048C1D-3B39-0B28-3ACF-7362AEFC6BB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650" y="2905911"/>
            <a:ext cx="3996856" cy="2248266"/>
          </a:xfrm>
          <a:prstGeom prst="rect">
            <a:avLst/>
          </a:prstGeom>
        </p:spPr>
      </p:pic>
      <p:pic>
        <p:nvPicPr>
          <p:cNvPr id="8" name="Picture 7" descr="A screenshot of a video game&#10;&#10;Description automatically generated">
            <a:extLst>
              <a:ext uri="{FF2B5EF4-FFF2-40B4-BE49-F238E27FC236}">
                <a16:creationId xmlns:a16="http://schemas.microsoft.com/office/drawing/2014/main" id="{B5D1D372-C5D3-3F12-6229-1E1EF50D0DE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31930" y="4154599"/>
            <a:ext cx="3996856" cy="2247583"/>
          </a:xfrm>
          <a:prstGeom prst="rect">
            <a:avLst/>
          </a:prstGeom>
        </p:spPr>
      </p:pic>
    </p:spTree>
    <p:extLst>
      <p:ext uri="{BB962C8B-B14F-4D97-AF65-F5344CB8AC3E}">
        <p14:creationId xmlns:p14="http://schemas.microsoft.com/office/powerpoint/2010/main" val="22291978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15834-882B-1C72-0494-1308538742DD}"/>
              </a:ext>
            </a:extLst>
          </p:cNvPr>
          <p:cNvSpPr>
            <a:spLocks noGrp="1"/>
          </p:cNvSpPr>
          <p:nvPr>
            <p:ph type="title"/>
          </p:nvPr>
        </p:nvSpPr>
        <p:spPr/>
        <p:txBody>
          <a:bodyPr/>
          <a:lstStyle/>
          <a:p>
            <a:r>
              <a:rPr lang="en-US"/>
              <a:t>Stimuli and Participant</a:t>
            </a:r>
          </a:p>
        </p:txBody>
      </p:sp>
      <p:sp>
        <p:nvSpPr>
          <p:cNvPr id="3" name="Text Placeholder 2">
            <a:extLst>
              <a:ext uri="{FF2B5EF4-FFF2-40B4-BE49-F238E27FC236}">
                <a16:creationId xmlns:a16="http://schemas.microsoft.com/office/drawing/2014/main" id="{7D725100-7C06-C11D-59C7-BD1A91BBF632}"/>
              </a:ext>
            </a:extLst>
          </p:cNvPr>
          <p:cNvSpPr>
            <a:spLocks noGrp="1"/>
          </p:cNvSpPr>
          <p:nvPr>
            <p:ph type="body" sz="quarter" idx="13"/>
          </p:nvPr>
        </p:nvSpPr>
        <p:spPr>
          <a:xfrm>
            <a:off x="628650" y="2293620"/>
            <a:ext cx="7781503" cy="3568700"/>
          </a:xfrm>
        </p:spPr>
        <p:txBody>
          <a:bodyPr/>
          <a:lstStyle/>
          <a:p>
            <a:r>
              <a:rPr lang="en-US" sz="3200"/>
              <a:t>Two types of stimuli:</a:t>
            </a:r>
          </a:p>
          <a:p>
            <a:pPr lvl="1"/>
            <a:r>
              <a:rPr lang="en-US" sz="2800"/>
              <a:t>Stimuli recorded and written for pre/post-task</a:t>
            </a:r>
          </a:p>
          <a:p>
            <a:pPr lvl="1"/>
            <a:r>
              <a:rPr lang="en-US" sz="2800"/>
              <a:t>Stimuli used to promote production of target words in the main task</a:t>
            </a:r>
          </a:p>
          <a:p>
            <a:r>
              <a:rPr lang="en-US" sz="3200"/>
              <a:t>Participants (Conversation Partners):</a:t>
            </a:r>
          </a:p>
          <a:p>
            <a:pPr lvl="1"/>
            <a:r>
              <a:rPr lang="en-US" sz="2800"/>
              <a:t>Cantonese Merger paired with non-merger</a:t>
            </a:r>
          </a:p>
        </p:txBody>
      </p:sp>
    </p:spTree>
    <p:extLst>
      <p:ext uri="{BB962C8B-B14F-4D97-AF65-F5344CB8AC3E}">
        <p14:creationId xmlns:p14="http://schemas.microsoft.com/office/powerpoint/2010/main" val="3722740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dirty="0">
                <a:latin typeface="Impact"/>
                <a:cs typeface="Calibri"/>
              </a:rPr>
              <a:t>Sociological Account</a:t>
            </a: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4847897"/>
          </a:xfrm>
        </p:spPr>
        <p:txBody>
          <a:bodyPr lIns="91440" tIns="45720" rIns="91440" bIns="45720" anchor="t"/>
          <a:lstStyle/>
          <a:p>
            <a:pPr marL="0" indent="0">
              <a:buNone/>
            </a:pPr>
            <a:endParaRPr lang="en-GB" sz="1300" dirty="0">
              <a:latin typeface="+mn-lt"/>
            </a:endParaRPr>
          </a:p>
          <a:p>
            <a:pPr marL="0" indent="0">
              <a:buNone/>
            </a:pPr>
            <a:r>
              <a:rPr lang="en-CA" dirty="0">
                <a:latin typeface="+mn-lt"/>
                <a:cs typeface="Times"/>
              </a:rPr>
              <a:t>Communication Accommodation Theory (</a:t>
            </a:r>
            <a:r>
              <a:rPr lang="en-CA" dirty="0" err="1">
                <a:latin typeface="+mn-lt"/>
                <a:cs typeface="Times"/>
              </a:rPr>
              <a:t>Andreeva</a:t>
            </a:r>
            <a:r>
              <a:rPr lang="en-CA" dirty="0">
                <a:latin typeface="+mn-lt"/>
                <a:cs typeface="Times"/>
              </a:rPr>
              <a:t> et al. 2021, Bradshaw and McGettigan 2021)</a:t>
            </a:r>
            <a:r>
              <a:rPr lang="en-GB" dirty="0">
                <a:latin typeface="+mn-lt"/>
                <a:cs typeface="Times"/>
              </a:rPr>
              <a:t>:</a:t>
            </a:r>
          </a:p>
          <a:p>
            <a:r>
              <a:rPr lang="en-CA" dirty="0">
                <a:latin typeface="+mn-lt"/>
                <a:cs typeface="Times"/>
              </a:rPr>
              <a:t>Adaptation affected by:</a:t>
            </a:r>
          </a:p>
          <a:p>
            <a:pPr lvl="1"/>
            <a:r>
              <a:rPr lang="en-CA" dirty="0">
                <a:latin typeface="+mn-lt"/>
                <a:cs typeface="Times"/>
              </a:rPr>
              <a:t>Belief of speaker’s </a:t>
            </a:r>
            <a:r>
              <a:rPr lang="en-CA" dirty="0" err="1">
                <a:latin typeface="+mn-lt"/>
                <a:cs typeface="Times"/>
              </a:rPr>
              <a:t>nativeness</a:t>
            </a:r>
            <a:r>
              <a:rPr lang="en-CA" dirty="0">
                <a:latin typeface="+mn-lt"/>
                <a:cs typeface="Times"/>
              </a:rPr>
              <a:t> (Jiang &amp; </a:t>
            </a:r>
            <a:r>
              <a:rPr lang="en-CA" dirty="0" err="1">
                <a:latin typeface="+mn-lt"/>
                <a:cs typeface="Times"/>
              </a:rPr>
              <a:t>Kennison</a:t>
            </a:r>
            <a:r>
              <a:rPr lang="en-CA" dirty="0">
                <a:latin typeface="+mn-lt"/>
                <a:cs typeface="Times"/>
              </a:rPr>
              <a:t> 2021)</a:t>
            </a:r>
          </a:p>
          <a:p>
            <a:pPr lvl="1"/>
            <a:r>
              <a:rPr lang="en-CA" dirty="0">
                <a:latin typeface="+mn-lt"/>
                <a:cs typeface="Times"/>
              </a:rPr>
              <a:t>Role status (</a:t>
            </a:r>
            <a:r>
              <a:rPr lang="en-CA" dirty="0" err="1">
                <a:latin typeface="+mn-lt"/>
                <a:cs typeface="Times"/>
              </a:rPr>
              <a:t>Andreeva</a:t>
            </a:r>
            <a:r>
              <a:rPr lang="en-CA" dirty="0">
                <a:latin typeface="+mn-lt"/>
                <a:cs typeface="Times"/>
              </a:rPr>
              <a:t> et al. 2021)</a:t>
            </a:r>
          </a:p>
          <a:p>
            <a:pPr lvl="1"/>
            <a:r>
              <a:rPr lang="en-CA" dirty="0">
                <a:latin typeface="+mn-lt"/>
                <a:cs typeface="Times"/>
              </a:rPr>
              <a:t>Agreement on ideas (</a:t>
            </a:r>
            <a:r>
              <a:rPr lang="en-CA" dirty="0" err="1">
                <a:latin typeface="+mn-lt"/>
                <a:cs typeface="Times"/>
              </a:rPr>
              <a:t>Andreeva</a:t>
            </a:r>
            <a:r>
              <a:rPr lang="en-CA" dirty="0">
                <a:latin typeface="+mn-lt"/>
                <a:cs typeface="Times"/>
              </a:rPr>
              <a:t> et al. 2021</a:t>
            </a:r>
          </a:p>
          <a:p>
            <a:pPr lvl="1"/>
            <a:r>
              <a:rPr lang="en-CA" dirty="0">
                <a:latin typeface="+mn-lt"/>
                <a:cs typeface="Times"/>
              </a:rPr>
              <a:t>Personality and cognitive measures (Lewandowski &amp; Jilka 2019).</a:t>
            </a:r>
            <a:endParaRPr lang="en-CA" dirty="0">
              <a:latin typeface="+mn-lt"/>
              <a:cs typeface="Times" pitchFamily="2" charset="0"/>
            </a:endParaRPr>
          </a:p>
        </p:txBody>
      </p:sp>
    </p:spTree>
    <p:extLst>
      <p:ext uri="{BB962C8B-B14F-4D97-AF65-F5344CB8AC3E}">
        <p14:creationId xmlns:p14="http://schemas.microsoft.com/office/powerpoint/2010/main" val="39357238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15834-882B-1C72-0494-1308538742DD}"/>
              </a:ext>
            </a:extLst>
          </p:cNvPr>
          <p:cNvSpPr>
            <a:spLocks noGrp="1"/>
          </p:cNvSpPr>
          <p:nvPr>
            <p:ph type="title"/>
          </p:nvPr>
        </p:nvSpPr>
        <p:spPr/>
        <p:txBody>
          <a:bodyPr/>
          <a:lstStyle/>
          <a:p>
            <a:r>
              <a:rPr lang="en-US"/>
              <a:t>Stimuli List</a:t>
            </a:r>
          </a:p>
        </p:txBody>
      </p:sp>
      <p:sp>
        <p:nvSpPr>
          <p:cNvPr id="4" name="Text Placeholder 2">
            <a:extLst>
              <a:ext uri="{FF2B5EF4-FFF2-40B4-BE49-F238E27FC236}">
                <a16:creationId xmlns:a16="http://schemas.microsoft.com/office/drawing/2014/main" id="{97336599-F6B8-E7B7-8594-3D17A4AADA16}"/>
              </a:ext>
            </a:extLst>
          </p:cNvPr>
          <p:cNvSpPr txBox="1">
            <a:spLocks/>
          </p:cNvSpPr>
          <p:nvPr/>
        </p:nvSpPr>
        <p:spPr>
          <a:xfrm>
            <a:off x="628651" y="1690688"/>
            <a:ext cx="4117520" cy="4615887"/>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STIXGeneral-Regular" pitchFamily="2" charset="2"/>
              <a:buNone/>
              <a:defRPr lang="en-US" sz="2800" kern="1200" dirty="0">
                <a:solidFill>
                  <a:srgbClr val="D82139"/>
                </a:solidFill>
                <a:latin typeface="Times" pitchFamily="2" charset="0"/>
                <a:ea typeface="+mn-ea"/>
                <a:cs typeface="+mn-cs"/>
              </a:defRPr>
            </a:lvl1pPr>
            <a:lvl2pPr marL="457200" indent="0" algn="l" defTabSz="914400" rtl="0" eaLnBrk="1" latinLnBrk="0" hangingPunct="1">
              <a:lnSpc>
                <a:spcPct val="90000"/>
              </a:lnSpc>
              <a:spcBef>
                <a:spcPts val="500"/>
              </a:spcBef>
              <a:buFont typeface="STIXGeneral-Regular" pitchFamily="2" charset="2"/>
              <a:buNone/>
              <a:tabLst/>
              <a:defRPr lang="en-US" sz="2400" kern="1200" dirty="0">
                <a:solidFill>
                  <a:srgbClr val="D82139"/>
                </a:solidFill>
                <a:latin typeface="Times" pitchFamily="2" charset="0"/>
                <a:ea typeface="+mn-ea"/>
                <a:cs typeface="+mn-cs"/>
              </a:defRPr>
            </a:lvl2pPr>
            <a:lvl3pPr marL="914400" indent="0" algn="l" defTabSz="914400" rtl="0" eaLnBrk="1" latinLnBrk="0" hangingPunct="1">
              <a:lnSpc>
                <a:spcPct val="90000"/>
              </a:lnSpc>
              <a:spcBef>
                <a:spcPts val="500"/>
              </a:spcBef>
              <a:buFont typeface="STIXGeneral-Regular" pitchFamily="2" charset="2"/>
              <a:buNone/>
              <a:defRPr lang="en-US" sz="2000" kern="1200" dirty="0">
                <a:solidFill>
                  <a:srgbClr val="D82139"/>
                </a:solidFill>
                <a:latin typeface="Times" pitchFamily="2" charset="0"/>
                <a:ea typeface="+mn-ea"/>
                <a:cs typeface="+mn-cs"/>
              </a:defRPr>
            </a:lvl3pPr>
            <a:lvl4pPr marL="1371600" indent="0" algn="l" defTabSz="914400" rtl="0" eaLnBrk="1" latinLnBrk="0" hangingPunct="1">
              <a:lnSpc>
                <a:spcPct val="90000"/>
              </a:lnSpc>
              <a:spcBef>
                <a:spcPts val="500"/>
              </a:spcBef>
              <a:buFont typeface="STIXGeneral-Regular" pitchFamily="2" charset="2"/>
              <a:buNone/>
              <a:defRPr lang="en-US" sz="1800" kern="1200" dirty="0">
                <a:solidFill>
                  <a:srgbClr val="D82139"/>
                </a:solidFill>
                <a:latin typeface="Times" pitchFamily="2" charset="0"/>
                <a:ea typeface="+mn-ea"/>
                <a:cs typeface="+mn-cs"/>
              </a:defRPr>
            </a:lvl4pPr>
            <a:lvl5pPr marL="1828800" indent="0" algn="l" defTabSz="914400" rtl="0" eaLnBrk="1" latinLnBrk="0" hangingPunct="1">
              <a:lnSpc>
                <a:spcPct val="90000"/>
              </a:lnSpc>
              <a:spcBef>
                <a:spcPts val="500"/>
              </a:spcBef>
              <a:buFont typeface="STIXGeneral-Regular" pitchFamily="2" charset="2"/>
              <a:buNone/>
              <a:defRPr lang="en-US" sz="1800" kern="1200" dirty="0">
                <a:solidFill>
                  <a:srgbClr val="D82139"/>
                </a:solidFill>
                <a:latin typeface="Times"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sz="1200">
                <a:solidFill>
                  <a:schemeClr val="accent2"/>
                </a:solidFill>
                <a:latin typeface="Times"/>
                <a:cs typeface="Times"/>
              </a:rPr>
              <a:t>Level Tones (T1/T3/T6)</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煲</a:t>
            </a:r>
            <a:r>
              <a:rPr lang="ja-JP" altLang="en-US" sz="1200">
                <a:solidFill>
                  <a:schemeClr val="accent2"/>
                </a:solidFill>
                <a:latin typeface="Times"/>
                <a:cs typeface="Times"/>
              </a:rPr>
              <a:t> </a:t>
            </a:r>
            <a:r>
              <a:rPr lang="en-CA" sz="1200">
                <a:solidFill>
                  <a:schemeClr val="accent2"/>
                </a:solidFill>
                <a:latin typeface="Times"/>
                <a:cs typeface="Times"/>
              </a:rPr>
              <a:t>pot (T1) vs</a:t>
            </a:r>
            <a:r>
              <a:rPr lang="en-CA" altLang="ja-JP" sz="1200">
                <a:solidFill>
                  <a:schemeClr val="accent2"/>
                </a:solidFill>
                <a:latin typeface="Times"/>
                <a:ea typeface="游ゴシック"/>
                <a:cs typeface="Times"/>
              </a:rPr>
              <a:t> </a:t>
            </a:r>
            <a:r>
              <a:rPr lang="ja-JP" altLang="en-US" sz="1200">
                <a:solidFill>
                  <a:schemeClr val="accent2"/>
                </a:solidFill>
                <a:latin typeface="Times"/>
                <a:ea typeface="游ゴシック"/>
                <a:cs typeface="Times"/>
              </a:rPr>
              <a:t>報</a:t>
            </a:r>
            <a:r>
              <a:rPr lang="ja-JP" altLang="en-US" sz="1200">
                <a:solidFill>
                  <a:schemeClr val="accent2"/>
                </a:solidFill>
                <a:latin typeface="Times"/>
                <a:cs typeface="Times"/>
              </a:rPr>
              <a:t> </a:t>
            </a:r>
            <a:r>
              <a:rPr lang="en-CA" sz="1200">
                <a:solidFill>
                  <a:schemeClr val="accent2"/>
                </a:solidFill>
                <a:latin typeface="Times"/>
                <a:cs typeface="Times"/>
              </a:rPr>
              <a:t>news/</a:t>
            </a:r>
            <a:r>
              <a:rPr lang="ja-JP" altLang="en-US" sz="1200">
                <a:solidFill>
                  <a:schemeClr val="accent2"/>
                </a:solidFill>
                <a:latin typeface="Times"/>
                <a:ea typeface="游ゴシック"/>
                <a:cs typeface="Times"/>
              </a:rPr>
              <a:t>布</a:t>
            </a:r>
            <a:r>
              <a:rPr lang="ja-JP" altLang="en-US" sz="1200">
                <a:solidFill>
                  <a:schemeClr val="accent2"/>
                </a:solidFill>
                <a:latin typeface="Times"/>
                <a:cs typeface="Times"/>
              </a:rPr>
              <a:t> </a:t>
            </a:r>
            <a:r>
              <a:rPr lang="en-CA" sz="1200">
                <a:solidFill>
                  <a:schemeClr val="accent2"/>
                </a:solidFill>
                <a:latin typeface="Times"/>
                <a:cs typeface="Times"/>
              </a:rPr>
              <a:t>cloth (T3) </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燈</a:t>
            </a:r>
            <a:r>
              <a:rPr lang="ja-JP" altLang="en-US" sz="1200">
                <a:solidFill>
                  <a:schemeClr val="accent2"/>
                </a:solidFill>
                <a:latin typeface="Times"/>
                <a:cs typeface="Times"/>
              </a:rPr>
              <a:t> </a:t>
            </a:r>
            <a:r>
              <a:rPr lang="en-CA" sz="1200">
                <a:solidFill>
                  <a:schemeClr val="accent2"/>
                </a:solidFill>
                <a:latin typeface="Times"/>
                <a:cs typeface="Times"/>
              </a:rPr>
              <a:t>light (T1) vs</a:t>
            </a:r>
            <a:r>
              <a:rPr lang="en-CA" altLang="ja-JP" sz="1200">
                <a:solidFill>
                  <a:schemeClr val="accent2"/>
                </a:solidFill>
                <a:latin typeface="Times"/>
                <a:ea typeface="游ゴシック"/>
                <a:cs typeface="Times"/>
              </a:rPr>
              <a:t> </a:t>
            </a:r>
            <a:r>
              <a:rPr lang="ja-JP" altLang="en-US" sz="1200">
                <a:solidFill>
                  <a:schemeClr val="accent2"/>
                </a:solidFill>
                <a:latin typeface="Times"/>
                <a:ea typeface="游ゴシック"/>
                <a:cs typeface="Times"/>
              </a:rPr>
              <a:t>凳</a:t>
            </a:r>
            <a:r>
              <a:rPr lang="ja-JP" altLang="en-US" sz="1200">
                <a:solidFill>
                  <a:schemeClr val="accent2"/>
                </a:solidFill>
                <a:latin typeface="Times"/>
                <a:cs typeface="Times"/>
              </a:rPr>
              <a:t> </a:t>
            </a:r>
            <a:r>
              <a:rPr lang="en-CA" sz="1200">
                <a:solidFill>
                  <a:schemeClr val="accent2"/>
                </a:solidFill>
                <a:latin typeface="Times"/>
                <a:cs typeface="Times"/>
              </a:rPr>
              <a:t>chair (T3)</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臂</a:t>
            </a:r>
            <a:r>
              <a:rPr lang="ja-JP" altLang="en-US" sz="1200">
                <a:solidFill>
                  <a:schemeClr val="accent2"/>
                </a:solidFill>
                <a:latin typeface="Times"/>
                <a:cs typeface="Times"/>
              </a:rPr>
              <a:t> </a:t>
            </a:r>
            <a:r>
              <a:rPr lang="en-CA" sz="1200">
                <a:solidFill>
                  <a:schemeClr val="accent2"/>
                </a:solidFill>
                <a:latin typeface="Times"/>
                <a:cs typeface="Times"/>
              </a:rPr>
              <a:t>arm (T3) vs</a:t>
            </a:r>
            <a:r>
              <a:rPr lang="en-CA" altLang="ja-JP" sz="1200">
                <a:solidFill>
                  <a:schemeClr val="accent2"/>
                </a:solidFill>
                <a:latin typeface="Times"/>
                <a:ea typeface="游ゴシック"/>
                <a:cs typeface="Times"/>
              </a:rPr>
              <a:t> </a:t>
            </a:r>
            <a:r>
              <a:rPr lang="ja-JP" altLang="en-US" sz="1200">
                <a:solidFill>
                  <a:schemeClr val="accent2"/>
                </a:solidFill>
                <a:latin typeface="Times"/>
                <a:ea typeface="游ゴシック"/>
                <a:cs typeface="Times"/>
              </a:rPr>
              <a:t>鼻</a:t>
            </a:r>
            <a:r>
              <a:rPr lang="ja-JP" altLang="en-US" sz="1200">
                <a:solidFill>
                  <a:schemeClr val="accent2"/>
                </a:solidFill>
                <a:latin typeface="Times"/>
                <a:cs typeface="Times"/>
              </a:rPr>
              <a:t> </a:t>
            </a:r>
            <a:r>
              <a:rPr lang="en-CA" sz="1200">
                <a:solidFill>
                  <a:schemeClr val="accent2"/>
                </a:solidFill>
                <a:latin typeface="Times"/>
                <a:cs typeface="Times"/>
              </a:rPr>
              <a:t>nose (T6)</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東</a:t>
            </a:r>
            <a:r>
              <a:rPr lang="ja-JP" altLang="en-US" sz="1200">
                <a:solidFill>
                  <a:schemeClr val="accent2"/>
                </a:solidFill>
                <a:latin typeface="Times"/>
                <a:cs typeface="Times"/>
              </a:rPr>
              <a:t> </a:t>
            </a:r>
            <a:r>
              <a:rPr lang="en-CA" sz="1200">
                <a:solidFill>
                  <a:schemeClr val="accent2"/>
                </a:solidFill>
                <a:latin typeface="Times"/>
                <a:cs typeface="Times"/>
              </a:rPr>
              <a:t>east(T1) vs</a:t>
            </a:r>
            <a:r>
              <a:rPr lang="en-CA" altLang="ja-JP" sz="1200">
                <a:solidFill>
                  <a:schemeClr val="accent2"/>
                </a:solidFill>
                <a:latin typeface="Times"/>
                <a:ea typeface="游ゴシック"/>
                <a:cs typeface="Times"/>
              </a:rPr>
              <a:t> </a:t>
            </a:r>
            <a:r>
              <a:rPr lang="ja-JP" altLang="en-US" sz="1200">
                <a:solidFill>
                  <a:schemeClr val="accent2"/>
                </a:solidFill>
                <a:latin typeface="Times"/>
                <a:ea typeface="游ゴシック"/>
                <a:cs typeface="Times"/>
              </a:rPr>
              <a:t>凍</a:t>
            </a:r>
            <a:r>
              <a:rPr lang="ja-JP" altLang="en-US" sz="1200">
                <a:solidFill>
                  <a:schemeClr val="accent2"/>
                </a:solidFill>
                <a:latin typeface="Times"/>
                <a:cs typeface="Times"/>
              </a:rPr>
              <a:t> </a:t>
            </a:r>
            <a:r>
              <a:rPr lang="en-CA" sz="1200">
                <a:solidFill>
                  <a:schemeClr val="accent2"/>
                </a:solidFill>
                <a:latin typeface="Times"/>
                <a:cs typeface="Times"/>
              </a:rPr>
              <a:t>cold(T3)</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龜</a:t>
            </a:r>
            <a:r>
              <a:rPr lang="ja-JP" altLang="en-US" sz="1200">
                <a:solidFill>
                  <a:schemeClr val="accent2"/>
                </a:solidFill>
                <a:latin typeface="Times"/>
                <a:cs typeface="Times"/>
              </a:rPr>
              <a:t> </a:t>
            </a:r>
            <a:r>
              <a:rPr lang="en-CA" sz="1200">
                <a:solidFill>
                  <a:schemeClr val="accent2"/>
                </a:solidFill>
                <a:latin typeface="Times"/>
                <a:cs typeface="Times"/>
              </a:rPr>
              <a:t>turtle/tortoise (T1) vs</a:t>
            </a:r>
            <a:r>
              <a:rPr lang="en-CA" altLang="ja-JP" sz="1200">
                <a:solidFill>
                  <a:schemeClr val="accent2"/>
                </a:solidFill>
                <a:latin typeface="Times"/>
                <a:ea typeface="游ゴシック"/>
                <a:cs typeface="Times"/>
              </a:rPr>
              <a:t> </a:t>
            </a:r>
            <a:r>
              <a:rPr lang="ja-JP" altLang="en-US" sz="1200">
                <a:solidFill>
                  <a:schemeClr val="accent2"/>
                </a:solidFill>
                <a:latin typeface="Times"/>
                <a:ea typeface="游ゴシック"/>
                <a:cs typeface="Times"/>
              </a:rPr>
              <a:t>櫃</a:t>
            </a:r>
            <a:r>
              <a:rPr lang="ja-JP" altLang="en-US" sz="1200">
                <a:solidFill>
                  <a:schemeClr val="accent2"/>
                </a:solidFill>
                <a:latin typeface="Times"/>
                <a:cs typeface="Times"/>
              </a:rPr>
              <a:t> </a:t>
            </a:r>
            <a:r>
              <a:rPr lang="en-CA" sz="1200">
                <a:solidFill>
                  <a:schemeClr val="accent2"/>
                </a:solidFill>
                <a:latin typeface="Times"/>
                <a:cs typeface="Times"/>
              </a:rPr>
              <a:t>cupboard/wardrobe (T6)</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影印</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機</a:t>
            </a:r>
            <a:r>
              <a:rPr lang="en-US" altLang="ja-JP" sz="1200">
                <a:solidFill>
                  <a:schemeClr val="accent2"/>
                </a:solidFill>
                <a:latin typeface="Times"/>
                <a:cs typeface="Times"/>
              </a:rPr>
              <a:t>】</a:t>
            </a:r>
            <a:r>
              <a:rPr lang="en-CA" sz="1200">
                <a:solidFill>
                  <a:schemeClr val="accent2"/>
                </a:solidFill>
                <a:latin typeface="Times"/>
                <a:cs typeface="Times"/>
              </a:rPr>
              <a:t>printer (T1) vs</a:t>
            </a:r>
            <a:r>
              <a:rPr lang="en-CA" altLang="ja-JP" sz="1200">
                <a:solidFill>
                  <a:schemeClr val="accent2"/>
                </a:solidFill>
                <a:latin typeface="Times"/>
                <a:ea typeface="游ゴシック"/>
                <a:cs typeface="Times"/>
              </a:rPr>
              <a:t> </a:t>
            </a:r>
            <a:r>
              <a:rPr lang="ja-JP" altLang="en-US" sz="1200">
                <a:solidFill>
                  <a:schemeClr val="accent2"/>
                </a:solidFill>
                <a:latin typeface="Times"/>
                <a:ea typeface="游ゴシック"/>
                <a:cs typeface="Times"/>
              </a:rPr>
              <a:t>日</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記</a:t>
            </a:r>
            <a:r>
              <a:rPr lang="en-US" altLang="ja-JP" sz="1200">
                <a:solidFill>
                  <a:schemeClr val="accent2"/>
                </a:solidFill>
                <a:latin typeface="Times"/>
                <a:cs typeface="Times"/>
              </a:rPr>
              <a:t>】</a:t>
            </a:r>
            <a:r>
              <a:rPr lang="en-CA" sz="1200">
                <a:solidFill>
                  <a:schemeClr val="accent2"/>
                </a:solidFill>
                <a:latin typeface="Times"/>
                <a:cs typeface="Times"/>
              </a:rPr>
              <a:t>diary (T3)</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街</a:t>
            </a:r>
            <a:r>
              <a:rPr lang="ja-JP" altLang="en-US" sz="1200">
                <a:solidFill>
                  <a:schemeClr val="accent2"/>
                </a:solidFill>
                <a:latin typeface="Times"/>
                <a:cs typeface="Times"/>
              </a:rPr>
              <a:t> </a:t>
            </a:r>
            <a:r>
              <a:rPr lang="en-CA" sz="1200">
                <a:solidFill>
                  <a:schemeClr val="accent2"/>
                </a:solidFill>
                <a:latin typeface="Times"/>
                <a:cs typeface="Times"/>
              </a:rPr>
              <a:t>street (T1) vs【</a:t>
            </a:r>
            <a:r>
              <a:rPr lang="ja-JP" altLang="en-US" sz="1200">
                <a:solidFill>
                  <a:schemeClr val="accent2"/>
                </a:solidFill>
                <a:latin typeface="Times"/>
                <a:ea typeface="游ゴシック"/>
                <a:cs typeface="Times"/>
              </a:rPr>
              <a:t>戒</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指</a:t>
            </a:r>
            <a:r>
              <a:rPr lang="ja-JP" altLang="en-US" sz="1200">
                <a:solidFill>
                  <a:schemeClr val="accent2"/>
                </a:solidFill>
                <a:latin typeface="Times"/>
                <a:cs typeface="Times"/>
              </a:rPr>
              <a:t> </a:t>
            </a:r>
            <a:r>
              <a:rPr lang="en-CA" sz="1200">
                <a:solidFill>
                  <a:schemeClr val="accent2"/>
                </a:solidFill>
                <a:latin typeface="Times"/>
                <a:cs typeface="Times"/>
              </a:rPr>
              <a:t>ring (T3)</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雞</a:t>
            </a:r>
            <a:r>
              <a:rPr lang="ja-JP" altLang="en-US" sz="1200">
                <a:solidFill>
                  <a:schemeClr val="accent2"/>
                </a:solidFill>
                <a:latin typeface="Times"/>
                <a:cs typeface="Times"/>
              </a:rPr>
              <a:t> </a:t>
            </a:r>
            <a:r>
              <a:rPr lang="en-CA" sz="1200">
                <a:solidFill>
                  <a:schemeClr val="accent2"/>
                </a:solidFill>
                <a:latin typeface="Times"/>
                <a:cs typeface="Times"/>
              </a:rPr>
              <a:t>chicken (T1) vs 【</a:t>
            </a:r>
            <a:r>
              <a:rPr lang="ja-JP" altLang="en-US" sz="1200">
                <a:solidFill>
                  <a:schemeClr val="accent2"/>
                </a:solidFill>
                <a:latin typeface="Times"/>
                <a:ea typeface="游ゴシック"/>
                <a:cs typeface="Times"/>
              </a:rPr>
              <a:t>計</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數機</a:t>
            </a:r>
            <a:r>
              <a:rPr lang="ja-JP" altLang="en-US" sz="1200">
                <a:solidFill>
                  <a:schemeClr val="accent2"/>
                </a:solidFill>
                <a:latin typeface="Times"/>
                <a:cs typeface="Times"/>
              </a:rPr>
              <a:t> </a:t>
            </a:r>
            <a:r>
              <a:rPr lang="en-CA" sz="1200">
                <a:solidFill>
                  <a:schemeClr val="accent2"/>
                </a:solidFill>
                <a:latin typeface="Times"/>
                <a:cs typeface="Times"/>
              </a:rPr>
              <a:t>calculator (T3)</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錫</a:t>
            </a:r>
            <a:r>
              <a:rPr lang="ja-JP" altLang="en-US" sz="1200">
                <a:solidFill>
                  <a:schemeClr val="accent2"/>
                </a:solidFill>
                <a:latin typeface="Times"/>
                <a:cs typeface="Times"/>
              </a:rPr>
              <a:t> </a:t>
            </a:r>
            <a:r>
              <a:rPr lang="en-CA" sz="1200">
                <a:solidFill>
                  <a:schemeClr val="accent2"/>
                </a:solidFill>
                <a:latin typeface="Times"/>
                <a:cs typeface="Times"/>
              </a:rPr>
              <a:t>kiss (T3) vs</a:t>
            </a:r>
            <a:r>
              <a:rPr lang="en-CA" altLang="ja-JP" sz="1200">
                <a:solidFill>
                  <a:schemeClr val="accent2"/>
                </a:solidFill>
                <a:latin typeface="Times"/>
                <a:ea typeface="游ゴシック"/>
                <a:cs typeface="Times"/>
              </a:rPr>
              <a:t> </a:t>
            </a:r>
            <a:r>
              <a:rPr lang="ja-JP" altLang="en-US" sz="1200">
                <a:solidFill>
                  <a:schemeClr val="accent2"/>
                </a:solidFill>
                <a:latin typeface="Times"/>
                <a:ea typeface="游ゴシック"/>
                <a:cs typeface="Times"/>
              </a:rPr>
              <a:t>石</a:t>
            </a:r>
            <a:r>
              <a:rPr lang="ja-JP" altLang="en-US" sz="1200">
                <a:solidFill>
                  <a:schemeClr val="accent2"/>
                </a:solidFill>
                <a:latin typeface="Times"/>
                <a:cs typeface="Times"/>
              </a:rPr>
              <a:t> </a:t>
            </a:r>
            <a:r>
              <a:rPr lang="en-CA" sz="1200">
                <a:solidFill>
                  <a:schemeClr val="accent2"/>
                </a:solidFill>
                <a:latin typeface="Times"/>
                <a:cs typeface="Times"/>
              </a:rPr>
              <a:t>stone (T6)</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色</a:t>
            </a:r>
            <a:r>
              <a:rPr lang="ja-JP" altLang="en-US" sz="1200">
                <a:solidFill>
                  <a:schemeClr val="accent2"/>
                </a:solidFill>
                <a:latin typeface="Times"/>
                <a:cs typeface="Times"/>
              </a:rPr>
              <a:t> </a:t>
            </a:r>
            <a:r>
              <a:rPr lang="en-CA" sz="1200">
                <a:solidFill>
                  <a:schemeClr val="accent2"/>
                </a:solidFill>
                <a:latin typeface="Times"/>
                <a:cs typeface="Times"/>
              </a:rPr>
              <a:t>colour (T1) vs 【</a:t>
            </a:r>
            <a:r>
              <a:rPr lang="ja-JP" altLang="en-US" sz="1200">
                <a:solidFill>
                  <a:schemeClr val="accent2"/>
                </a:solidFill>
                <a:latin typeface="Times"/>
                <a:ea typeface="游ゴシック"/>
                <a:cs typeface="Times"/>
              </a:rPr>
              <a:t>食</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物</a:t>
            </a:r>
            <a:r>
              <a:rPr lang="ja-JP" altLang="en-US" sz="1200">
                <a:solidFill>
                  <a:schemeClr val="accent2"/>
                </a:solidFill>
                <a:latin typeface="Times"/>
                <a:cs typeface="Times"/>
              </a:rPr>
              <a:t> </a:t>
            </a:r>
            <a:r>
              <a:rPr lang="en-CA" sz="1200">
                <a:solidFill>
                  <a:schemeClr val="accent2"/>
                </a:solidFill>
                <a:latin typeface="Times"/>
                <a:cs typeface="Times"/>
              </a:rPr>
              <a:t>food (T6)</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風</a:t>
            </a:r>
            <a:r>
              <a:rPr lang="ja-JP" altLang="en-US" sz="1200">
                <a:solidFill>
                  <a:schemeClr val="accent2"/>
                </a:solidFill>
                <a:latin typeface="Times"/>
                <a:cs typeface="Times"/>
              </a:rPr>
              <a:t> </a:t>
            </a:r>
            <a:r>
              <a:rPr lang="en-CA" sz="1200">
                <a:solidFill>
                  <a:schemeClr val="accent2"/>
                </a:solidFill>
                <a:latin typeface="Times"/>
                <a:cs typeface="Times"/>
              </a:rPr>
              <a:t>wind (T1) vs 【</a:t>
            </a:r>
            <a:r>
              <a:rPr lang="ja-JP" altLang="en-US" sz="1200">
                <a:solidFill>
                  <a:schemeClr val="accent2"/>
                </a:solidFill>
                <a:latin typeface="Times"/>
                <a:ea typeface="游ゴシック"/>
                <a:cs typeface="Times"/>
              </a:rPr>
              <a:t>鳳</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凰</a:t>
            </a:r>
            <a:r>
              <a:rPr lang="ja-JP" altLang="en-US" sz="1200">
                <a:solidFill>
                  <a:schemeClr val="accent2"/>
                </a:solidFill>
                <a:latin typeface="Times"/>
                <a:cs typeface="Times"/>
              </a:rPr>
              <a:t> </a:t>
            </a:r>
            <a:r>
              <a:rPr lang="en-CA" sz="1200">
                <a:solidFill>
                  <a:schemeClr val="accent2"/>
                </a:solidFill>
                <a:latin typeface="Times"/>
                <a:cs typeface="Times"/>
              </a:rPr>
              <a:t>phoenix (T6)</a:t>
            </a:r>
          </a:p>
          <a:p>
            <a:pPr marL="285750" indent="-285750">
              <a:buFont typeface="Arial"/>
              <a:buChar char="•"/>
            </a:pPr>
            <a:r>
              <a:rPr lang="en-CA" sz="1200">
                <a:solidFill>
                  <a:schemeClr val="accent2"/>
                </a:solidFill>
                <a:latin typeface="Times"/>
                <a:cs typeface="Times"/>
              </a:rPr>
              <a:t>【</a:t>
            </a:r>
            <a:r>
              <a:rPr lang="ja-JP" altLang="en-US" sz="1200">
                <a:solidFill>
                  <a:schemeClr val="accent2"/>
                </a:solidFill>
                <a:latin typeface="Times"/>
                <a:ea typeface="游ゴシック"/>
                <a:cs typeface="Times"/>
              </a:rPr>
              <a:t>單</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車</a:t>
            </a:r>
            <a:r>
              <a:rPr lang="ja-JP" altLang="en-US" sz="1200">
                <a:solidFill>
                  <a:schemeClr val="accent2"/>
                </a:solidFill>
                <a:latin typeface="Times"/>
                <a:cs typeface="Times"/>
              </a:rPr>
              <a:t> </a:t>
            </a:r>
            <a:r>
              <a:rPr lang="en-CA" sz="1200">
                <a:solidFill>
                  <a:schemeClr val="accent2"/>
                </a:solidFill>
                <a:latin typeface="Times"/>
                <a:cs typeface="Times"/>
              </a:rPr>
              <a:t>bicycle (T1) vs</a:t>
            </a:r>
            <a:r>
              <a:rPr lang="en-CA" altLang="ja-JP" sz="1200">
                <a:solidFill>
                  <a:schemeClr val="accent2"/>
                </a:solidFill>
                <a:latin typeface="Times"/>
                <a:ea typeface="游ゴシック"/>
                <a:cs typeface="Times"/>
              </a:rPr>
              <a:t> </a:t>
            </a:r>
            <a:r>
              <a:rPr lang="ja-JP" altLang="en-US" sz="1200">
                <a:solidFill>
                  <a:schemeClr val="accent2"/>
                </a:solidFill>
                <a:latin typeface="Times"/>
                <a:ea typeface="游ゴシック"/>
                <a:cs typeface="Times"/>
              </a:rPr>
              <a:t>聖</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誕</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老人</a:t>
            </a:r>
            <a:r>
              <a:rPr lang="ja-JP" altLang="en-US" sz="1200">
                <a:solidFill>
                  <a:schemeClr val="accent2"/>
                </a:solidFill>
                <a:latin typeface="Times"/>
                <a:cs typeface="Times"/>
              </a:rPr>
              <a:t> </a:t>
            </a:r>
            <a:r>
              <a:rPr lang="en-CA" sz="1200">
                <a:solidFill>
                  <a:schemeClr val="accent2"/>
                </a:solidFill>
                <a:latin typeface="Times"/>
                <a:cs typeface="Times"/>
              </a:rPr>
              <a:t>Santa Claus (T3) vs</a:t>
            </a:r>
            <a:r>
              <a:rPr lang="en-CA" altLang="ja-JP" sz="1200">
                <a:solidFill>
                  <a:schemeClr val="accent2"/>
                </a:solidFill>
                <a:latin typeface="Times"/>
                <a:ea typeface="游ゴシック"/>
                <a:cs typeface="Times"/>
              </a:rPr>
              <a:t> </a:t>
            </a:r>
            <a:r>
              <a:rPr lang="ja-JP" altLang="en-US" sz="1200">
                <a:solidFill>
                  <a:schemeClr val="accent2"/>
                </a:solidFill>
                <a:latin typeface="Times"/>
                <a:ea typeface="游ゴシック"/>
                <a:cs typeface="Times"/>
              </a:rPr>
              <a:t>雞</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蛋</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仔</a:t>
            </a:r>
            <a:r>
              <a:rPr lang="ja-JP" altLang="en-US" sz="1200">
                <a:solidFill>
                  <a:schemeClr val="accent2"/>
                </a:solidFill>
                <a:latin typeface="Times"/>
                <a:cs typeface="Times"/>
              </a:rPr>
              <a:t> </a:t>
            </a:r>
            <a:r>
              <a:rPr lang="en-CA" sz="1200">
                <a:solidFill>
                  <a:schemeClr val="accent2"/>
                </a:solidFill>
                <a:latin typeface="Times"/>
                <a:cs typeface="Times"/>
              </a:rPr>
              <a:t>bubble waffle (T6)</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兜</a:t>
            </a:r>
            <a:r>
              <a:rPr lang="ja-JP" altLang="en-US" sz="1200">
                <a:solidFill>
                  <a:schemeClr val="accent2"/>
                </a:solidFill>
                <a:latin typeface="Times"/>
                <a:cs typeface="Times"/>
              </a:rPr>
              <a:t> </a:t>
            </a:r>
            <a:r>
              <a:rPr lang="en-CA" sz="1200">
                <a:solidFill>
                  <a:schemeClr val="accent2"/>
                </a:solidFill>
                <a:latin typeface="Times"/>
                <a:cs typeface="Times"/>
              </a:rPr>
              <a:t>dish-like container (T1) vs 【</a:t>
            </a:r>
            <a:r>
              <a:rPr lang="ja-JP" altLang="en-US" sz="1200">
                <a:solidFill>
                  <a:schemeClr val="accent2"/>
                </a:solidFill>
                <a:latin typeface="Times"/>
                <a:ea typeface="游ゴシック"/>
                <a:cs typeface="Times"/>
              </a:rPr>
              <a:t>豆</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腐</a:t>
            </a:r>
            <a:r>
              <a:rPr lang="ja-JP" altLang="en-US" sz="1200">
                <a:solidFill>
                  <a:schemeClr val="accent2"/>
                </a:solidFill>
                <a:latin typeface="Times"/>
                <a:cs typeface="Times"/>
              </a:rPr>
              <a:t> </a:t>
            </a:r>
            <a:r>
              <a:rPr lang="en-CA" sz="1200">
                <a:solidFill>
                  <a:schemeClr val="accent2"/>
                </a:solidFill>
                <a:latin typeface="Times"/>
                <a:cs typeface="Times"/>
              </a:rPr>
              <a:t>tofu (T6)</a:t>
            </a:r>
            <a:endParaRPr lang="en-CA" altLang="ja-JP" sz="1200">
              <a:solidFill>
                <a:schemeClr val="accent2"/>
              </a:solidFill>
              <a:latin typeface="Times"/>
              <a:ea typeface="游ゴシック"/>
              <a:cs typeface="Times"/>
            </a:endParaRPr>
          </a:p>
          <a:p>
            <a:pPr marL="285750" indent="-285750">
              <a:buFont typeface="Arial"/>
              <a:buChar char="•"/>
            </a:pPr>
            <a:r>
              <a:rPr lang="ja-JP" altLang="en-US" sz="1200">
                <a:solidFill>
                  <a:schemeClr val="accent2"/>
                </a:solidFill>
                <a:latin typeface="Times"/>
                <a:ea typeface="游ゴシック"/>
                <a:cs typeface="Times"/>
              </a:rPr>
              <a:t>鬚</a:t>
            </a:r>
            <a:r>
              <a:rPr lang="ja-JP" altLang="en-US" sz="1200">
                <a:solidFill>
                  <a:schemeClr val="accent2"/>
                </a:solidFill>
                <a:latin typeface="Times"/>
                <a:cs typeface="Times"/>
              </a:rPr>
              <a:t> </a:t>
            </a:r>
            <a:r>
              <a:rPr lang="en-CA" sz="1200">
                <a:solidFill>
                  <a:schemeClr val="accent2"/>
                </a:solidFill>
                <a:latin typeface="Times"/>
                <a:cs typeface="Times"/>
              </a:rPr>
              <a:t>beard (T1) vs 【</a:t>
            </a:r>
            <a:r>
              <a:rPr lang="ja-JP" altLang="en-US" sz="1200">
                <a:solidFill>
                  <a:schemeClr val="accent2"/>
                </a:solidFill>
                <a:latin typeface="Times"/>
                <a:ea typeface="游ゴシック"/>
                <a:cs typeface="Times"/>
              </a:rPr>
              <a:t>數</a:t>
            </a:r>
            <a:r>
              <a:rPr lang="en-US" altLang="ja-JP" sz="1200">
                <a:solidFill>
                  <a:schemeClr val="accent2"/>
                </a:solidFill>
                <a:latin typeface="Times"/>
                <a:cs typeface="Times"/>
              </a:rPr>
              <a:t>】</a:t>
            </a:r>
            <a:r>
              <a:rPr lang="ja-JP" altLang="en-US" sz="1200">
                <a:solidFill>
                  <a:schemeClr val="accent2"/>
                </a:solidFill>
                <a:latin typeface="Times"/>
                <a:ea typeface="游ゴシック"/>
                <a:cs typeface="Times"/>
              </a:rPr>
              <a:t>學</a:t>
            </a:r>
            <a:r>
              <a:rPr lang="ja-JP" altLang="en-US" sz="1200">
                <a:solidFill>
                  <a:schemeClr val="accent2"/>
                </a:solidFill>
                <a:latin typeface="Times"/>
                <a:cs typeface="Times"/>
              </a:rPr>
              <a:t> </a:t>
            </a:r>
            <a:r>
              <a:rPr lang="en-CA" sz="1200">
                <a:solidFill>
                  <a:schemeClr val="accent2"/>
                </a:solidFill>
                <a:latin typeface="Times"/>
                <a:cs typeface="Times"/>
              </a:rPr>
              <a:t>maths (T3)</a:t>
            </a:r>
          </a:p>
          <a:p>
            <a:endParaRPr lang="en-CA" sz="1200">
              <a:cs typeface="Times"/>
            </a:endParaRPr>
          </a:p>
        </p:txBody>
      </p:sp>
      <p:sp>
        <p:nvSpPr>
          <p:cNvPr id="5" name="TextBox 4">
            <a:extLst>
              <a:ext uri="{FF2B5EF4-FFF2-40B4-BE49-F238E27FC236}">
                <a16:creationId xmlns:a16="http://schemas.microsoft.com/office/drawing/2014/main" id="{C2F1BE0E-22D8-3AA6-0E4F-0D1A47A3B94C}"/>
              </a:ext>
            </a:extLst>
          </p:cNvPr>
          <p:cNvSpPr txBox="1"/>
          <p:nvPr/>
        </p:nvSpPr>
        <p:spPr>
          <a:xfrm>
            <a:off x="5343153" y="1690688"/>
            <a:ext cx="25752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solidFill>
                  <a:srgbClr val="54585A"/>
                </a:solidFill>
                <a:latin typeface="Times New Roman"/>
                <a:ea typeface="+mn-lt"/>
                <a:cs typeface="+mn-lt"/>
              </a:rPr>
              <a:t>Rising Tones (T2/T5)</a:t>
            </a:r>
            <a:endParaRPr lang="en-US" altLang="ja-JP" sz="1200">
              <a:solidFill>
                <a:srgbClr val="54585A"/>
              </a:solidFill>
              <a:latin typeface="Times New Roman"/>
              <a:ea typeface="游ゴシック"/>
              <a:cs typeface="Calibri"/>
            </a:endParaRPr>
          </a:p>
          <a:p>
            <a:pPr marL="285750" indent="-285750">
              <a:buFont typeface="Arial"/>
              <a:buChar char="•"/>
            </a:pPr>
            <a:r>
              <a:rPr lang="ja-JP" altLang="en-US" sz="1200">
                <a:solidFill>
                  <a:srgbClr val="54585A"/>
                </a:solidFill>
                <a:latin typeface="Times New Roman"/>
                <a:ea typeface="+mn-lt"/>
                <a:cs typeface="+mn-lt"/>
              </a:rPr>
              <a:t>皮</a:t>
            </a:r>
            <a:r>
              <a:rPr lang="en-US" sz="1200">
                <a:solidFill>
                  <a:srgbClr val="54585A"/>
                </a:solidFill>
                <a:latin typeface="Times New Roman"/>
                <a:ea typeface="+mn-lt"/>
                <a:cs typeface="+mn-lt"/>
              </a:rPr>
              <a:t> leather (T2) vs</a:t>
            </a:r>
            <a:r>
              <a:rPr lang="en-US" altLang="ja-JP" sz="1200">
                <a:solidFill>
                  <a:srgbClr val="54585A"/>
                </a:solidFill>
                <a:latin typeface="Times New Roman"/>
                <a:ea typeface="+mn-lt"/>
                <a:cs typeface="+mn-lt"/>
              </a:rPr>
              <a:t> </a:t>
            </a:r>
            <a:r>
              <a:rPr lang="ja-JP" altLang="en-US" sz="1200">
                <a:solidFill>
                  <a:srgbClr val="54585A"/>
                </a:solidFill>
                <a:latin typeface="Times New Roman"/>
                <a:ea typeface="+mn-lt"/>
                <a:cs typeface="+mn-lt"/>
              </a:rPr>
              <a:t>被</a:t>
            </a:r>
            <a:r>
              <a:rPr lang="en-US" sz="1200">
                <a:solidFill>
                  <a:srgbClr val="54585A"/>
                </a:solidFill>
                <a:latin typeface="Times New Roman"/>
                <a:ea typeface="+mn-lt"/>
                <a:cs typeface="+mn-lt"/>
              </a:rPr>
              <a:t> blanket (T5)</a:t>
            </a:r>
            <a:endParaRPr lang="en-US" sz="1200">
              <a:solidFill>
                <a:srgbClr val="54585A"/>
              </a:solidFill>
              <a:latin typeface="Times New Roman"/>
              <a:cs typeface="Calibri"/>
            </a:endParaRPr>
          </a:p>
        </p:txBody>
      </p:sp>
    </p:spTree>
    <p:extLst>
      <p:ext uri="{BB962C8B-B14F-4D97-AF65-F5344CB8AC3E}">
        <p14:creationId xmlns:p14="http://schemas.microsoft.com/office/powerpoint/2010/main" val="20477815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9D318-CD79-2BAE-5D94-B7072C42DD85}"/>
              </a:ext>
            </a:extLst>
          </p:cNvPr>
          <p:cNvSpPr>
            <a:spLocks noGrp="1"/>
          </p:cNvSpPr>
          <p:nvPr>
            <p:ph type="title"/>
          </p:nvPr>
        </p:nvSpPr>
        <p:spPr/>
        <p:txBody>
          <a:bodyPr/>
          <a:lstStyle/>
          <a:p>
            <a:r>
              <a:rPr lang="en-US"/>
              <a:t>Experimental Setting</a:t>
            </a:r>
          </a:p>
        </p:txBody>
      </p:sp>
      <p:sp>
        <p:nvSpPr>
          <p:cNvPr id="3" name="Text Placeholder 2">
            <a:extLst>
              <a:ext uri="{FF2B5EF4-FFF2-40B4-BE49-F238E27FC236}">
                <a16:creationId xmlns:a16="http://schemas.microsoft.com/office/drawing/2014/main" id="{9F866FBB-267D-FC51-22C3-93845EAEEFEF}"/>
              </a:ext>
            </a:extLst>
          </p:cNvPr>
          <p:cNvSpPr>
            <a:spLocks noGrp="1"/>
          </p:cNvSpPr>
          <p:nvPr>
            <p:ph type="body" sz="quarter" idx="13"/>
          </p:nvPr>
        </p:nvSpPr>
        <p:spPr>
          <a:xfrm>
            <a:off x="-107074" y="1917700"/>
            <a:ext cx="5963864" cy="3568700"/>
          </a:xfrm>
        </p:spPr>
        <p:txBody>
          <a:bodyPr/>
          <a:lstStyle/>
          <a:p>
            <a:r>
              <a:rPr lang="en-US"/>
              <a:t>Conversation partners facing each other, each sitting in front of a monitor.</a:t>
            </a:r>
          </a:p>
          <a:p>
            <a:pPr lvl="1"/>
            <a:r>
              <a:rPr lang="en-US"/>
              <a:t>See Lee et al. (2018) Figure 1</a:t>
            </a:r>
          </a:p>
          <a:p>
            <a:r>
              <a:rPr lang="en-US"/>
              <a:t>Have a curtain between the participants to change between voice-only and face-to-face modes.</a:t>
            </a:r>
          </a:p>
          <a:p>
            <a:pPr lvl="1"/>
            <a:r>
              <a:rPr lang="en-US"/>
              <a:t>See Dias and Rosenblum (2011) Figure 1</a:t>
            </a:r>
          </a:p>
          <a:p>
            <a:r>
              <a:rPr lang="en-US"/>
              <a:t>Video camera and mic</a:t>
            </a:r>
          </a:p>
        </p:txBody>
      </p:sp>
      <p:pic>
        <p:nvPicPr>
          <p:cNvPr id="5" name="Picture 5">
            <a:extLst>
              <a:ext uri="{FF2B5EF4-FFF2-40B4-BE49-F238E27FC236}">
                <a16:creationId xmlns:a16="http://schemas.microsoft.com/office/drawing/2014/main" id="{3DCD6633-109F-2295-14A6-7E5899F79219}"/>
              </a:ext>
            </a:extLst>
          </p:cNvPr>
          <p:cNvPicPr>
            <a:picLocks noGrp="1" noChangeAspect="1"/>
          </p:cNvPicPr>
          <p:nvPr>
            <p:ph type="pic" sz="quarter" idx="4294967295"/>
          </p:nvPr>
        </p:nvPicPr>
        <p:blipFill rotWithShape="1">
          <a:blip/>
          <a:srcRect l="7741" r="7741"/>
          <a:stretch/>
        </p:blipFill>
        <p:spPr>
          <a:xfrm>
            <a:off x="6008642" y="1657140"/>
            <a:ext cx="2609850" cy="1924050"/>
          </a:xfrm>
          <a:prstGeom prst="rect">
            <a:avLst/>
          </a:prstGeom>
        </p:spPr>
      </p:pic>
      <p:pic>
        <p:nvPicPr>
          <p:cNvPr id="6" name="Picture 6" descr="A picture containing floor, chair, person, indoor&#10;&#10;Description automatically generated">
            <a:extLst>
              <a:ext uri="{FF2B5EF4-FFF2-40B4-BE49-F238E27FC236}">
                <a16:creationId xmlns:a16="http://schemas.microsoft.com/office/drawing/2014/main" id="{CFF316B0-159C-C3AC-F75D-21D9C8F4B53B}"/>
              </a:ext>
            </a:extLst>
          </p:cNvPr>
          <p:cNvPicPr>
            <a:picLocks noChangeAspect="1"/>
          </p:cNvPicPr>
          <p:nvPr/>
        </p:nvPicPr>
        <p:blipFill>
          <a:blip/>
          <a:stretch>
            <a:fillRect/>
          </a:stretch>
        </p:blipFill>
        <p:spPr>
          <a:xfrm>
            <a:off x="6008642" y="4191750"/>
            <a:ext cx="2609850" cy="1743075"/>
          </a:xfrm>
          <a:prstGeom prst="rect">
            <a:avLst/>
          </a:prstGeom>
        </p:spPr>
      </p:pic>
      <p:sp>
        <p:nvSpPr>
          <p:cNvPr id="7" name="TextBox 6">
            <a:extLst>
              <a:ext uri="{FF2B5EF4-FFF2-40B4-BE49-F238E27FC236}">
                <a16:creationId xmlns:a16="http://schemas.microsoft.com/office/drawing/2014/main" id="{FBC11A73-8007-093D-8B42-B9251A9CB518}"/>
              </a:ext>
            </a:extLst>
          </p:cNvPr>
          <p:cNvSpPr txBox="1"/>
          <p:nvPr/>
        </p:nvSpPr>
        <p:spPr>
          <a:xfrm>
            <a:off x="6012000" y="3581999"/>
            <a:ext cx="257399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54585A"/>
                </a:solidFill>
                <a:latin typeface="Times New Roman"/>
                <a:cs typeface="Calibri"/>
              </a:rPr>
              <a:t>Lee et al. (2018), Figure 1</a:t>
            </a:r>
          </a:p>
        </p:txBody>
      </p:sp>
      <p:sp>
        <p:nvSpPr>
          <p:cNvPr id="8" name="TextBox 7">
            <a:extLst>
              <a:ext uri="{FF2B5EF4-FFF2-40B4-BE49-F238E27FC236}">
                <a16:creationId xmlns:a16="http://schemas.microsoft.com/office/drawing/2014/main" id="{2CA81861-34A5-0830-CE93-03B56639223B}"/>
              </a:ext>
            </a:extLst>
          </p:cNvPr>
          <p:cNvSpPr txBox="1"/>
          <p:nvPr/>
        </p:nvSpPr>
        <p:spPr>
          <a:xfrm>
            <a:off x="6012000" y="5931000"/>
            <a:ext cx="260819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54585A"/>
                </a:solidFill>
                <a:latin typeface="Times New Roman"/>
                <a:cs typeface="Calibri"/>
              </a:rPr>
              <a:t>Dias &amp; Rosenblum (2011), Figure 1</a:t>
            </a:r>
          </a:p>
        </p:txBody>
      </p:sp>
    </p:spTree>
    <p:extLst>
      <p:ext uri="{BB962C8B-B14F-4D97-AF65-F5344CB8AC3E}">
        <p14:creationId xmlns:p14="http://schemas.microsoft.com/office/powerpoint/2010/main" val="14540568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a:t>Task Description and Procedure</a:t>
            </a:r>
          </a:p>
        </p:txBody>
      </p:sp>
      <p:sp>
        <p:nvSpPr>
          <p:cNvPr id="3" name="Text Placeholder 2">
            <a:extLst>
              <a:ext uri="{FF2B5EF4-FFF2-40B4-BE49-F238E27FC236}">
                <a16:creationId xmlns:a16="http://schemas.microsoft.com/office/drawing/2014/main" id="{1363BABB-FBB3-6A60-1C40-35C4FDE6812A}"/>
              </a:ext>
            </a:extLst>
          </p:cNvPr>
          <p:cNvSpPr>
            <a:spLocks noGrp="1"/>
          </p:cNvSpPr>
          <p:nvPr>
            <p:ph type="body" sz="quarter" idx="13"/>
          </p:nvPr>
        </p:nvSpPr>
        <p:spPr>
          <a:xfrm>
            <a:off x="628650" y="2508008"/>
            <a:ext cx="7886700" cy="4110505"/>
          </a:xfrm>
        </p:spPr>
        <p:txBody>
          <a:bodyPr lIns="91440" tIns="45720" rIns="91440" bIns="45720" anchor="t"/>
          <a:lstStyle/>
          <a:p>
            <a:pPr marL="0" indent="0">
              <a:buNone/>
            </a:pPr>
            <a:r>
              <a:rPr lang="en-US" dirty="0">
                <a:latin typeface="Calibri"/>
                <a:cs typeface="Times"/>
              </a:rPr>
              <a:t>Task Description</a:t>
            </a:r>
          </a:p>
          <a:p>
            <a:pPr lvl="1"/>
            <a:r>
              <a:rPr lang="en-US" dirty="0">
                <a:latin typeface="Calibri"/>
                <a:cs typeface="Times"/>
              </a:rPr>
              <a:t>Place participants in separate rooms</a:t>
            </a:r>
          </a:p>
          <a:p>
            <a:pPr lvl="1"/>
            <a:r>
              <a:rPr lang="en-US" dirty="0">
                <a:latin typeface="Calibri"/>
                <a:cs typeface="Times"/>
              </a:rPr>
              <a:t>Two rooms have unique objects or information</a:t>
            </a:r>
          </a:p>
          <a:p>
            <a:pPr lvl="1"/>
            <a:r>
              <a:rPr lang="en-US" dirty="0">
                <a:latin typeface="Calibri"/>
                <a:cs typeface="Times"/>
              </a:rPr>
              <a:t>Only through collaboration will the puzzles be solved</a:t>
            </a:r>
            <a:endParaRPr lang="en-US" sz="2800" dirty="0">
              <a:latin typeface="Calibri"/>
              <a:cs typeface="Calibri"/>
            </a:endParaRPr>
          </a:p>
          <a:p>
            <a:pPr marL="0" indent="0">
              <a:buNone/>
            </a:pPr>
            <a:r>
              <a:rPr lang="en-US" u="sng" dirty="0">
                <a:latin typeface="Calibri"/>
                <a:cs typeface="Times"/>
              </a:rPr>
              <a:t>Adaptation</a:t>
            </a:r>
            <a:r>
              <a:rPr lang="en-US" dirty="0">
                <a:latin typeface="Calibri"/>
                <a:cs typeface="Times"/>
              </a:rPr>
              <a:t> will be elicited/promoted through:</a:t>
            </a:r>
          </a:p>
          <a:p>
            <a:pPr lvl="1"/>
            <a:r>
              <a:rPr lang="en-US" dirty="0">
                <a:latin typeface="Calibri"/>
                <a:cs typeface="Times"/>
              </a:rPr>
              <a:t>Nature of Tone-Mergers in Cantonese</a:t>
            </a:r>
          </a:p>
          <a:p>
            <a:pPr lvl="2"/>
            <a:r>
              <a:rPr lang="en-US" dirty="0">
                <a:latin typeface="Calibri"/>
                <a:cs typeface="Times"/>
              </a:rPr>
              <a:t>Merger vs non-merger interactions</a:t>
            </a:r>
          </a:p>
          <a:p>
            <a:pPr lvl="2"/>
            <a:r>
              <a:rPr lang="en-US" u="sng" dirty="0">
                <a:latin typeface="Calibri"/>
                <a:cs typeface="Times"/>
              </a:rPr>
              <a:t>Reversibility</a:t>
            </a:r>
            <a:r>
              <a:rPr lang="en-US" dirty="0">
                <a:latin typeface="Calibri"/>
                <a:cs typeface="Times"/>
              </a:rPr>
              <a:t> of a tone-merger</a:t>
            </a:r>
          </a:p>
        </p:txBody>
      </p:sp>
    </p:spTree>
    <p:extLst>
      <p:ext uri="{BB962C8B-B14F-4D97-AF65-F5344CB8AC3E}">
        <p14:creationId xmlns:p14="http://schemas.microsoft.com/office/powerpoint/2010/main" val="149212186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Results and Analysis</a:t>
            </a:r>
          </a:p>
        </p:txBody>
      </p:sp>
      <p:sp>
        <p:nvSpPr>
          <p:cNvPr id="5" name="Text Placeholder 4">
            <a:extLst>
              <a:ext uri="{FF2B5EF4-FFF2-40B4-BE49-F238E27FC236}">
                <a16:creationId xmlns:a16="http://schemas.microsoft.com/office/drawing/2014/main" id="{E209ED41-5A50-5454-EBFD-FCC930AD8423}"/>
              </a:ext>
            </a:extLst>
          </p:cNvPr>
          <p:cNvSpPr>
            <a:spLocks noGrp="1"/>
          </p:cNvSpPr>
          <p:nvPr>
            <p:ph type="body" sz="quarter" idx="13"/>
          </p:nvPr>
        </p:nvSpPr>
        <p:spPr/>
        <p:txBody>
          <a:bodyPr/>
          <a:lstStyle/>
          <a:p>
            <a:r>
              <a:rPr lang="en-US" dirty="0">
                <a:latin typeface="+mn-lt"/>
              </a:rPr>
              <a:t>A total of 287 tokens from M20 and 178 tokens from F22 were timestamped according to the initial recording, yielding a total of 465 tokens </a:t>
            </a:r>
          </a:p>
        </p:txBody>
      </p:sp>
      <p:graphicFrame>
        <p:nvGraphicFramePr>
          <p:cNvPr id="8" name="Table 7">
            <a:extLst>
              <a:ext uri="{FF2B5EF4-FFF2-40B4-BE49-F238E27FC236}">
                <a16:creationId xmlns:a16="http://schemas.microsoft.com/office/drawing/2014/main" id="{384B3FED-A779-D1E2-3F90-619430149375}"/>
              </a:ext>
            </a:extLst>
          </p:cNvPr>
          <p:cNvGraphicFramePr>
            <a:graphicFrameLocks noGrp="1"/>
          </p:cNvGraphicFramePr>
          <p:nvPr>
            <p:extLst>
              <p:ext uri="{D42A27DB-BD31-4B8C-83A1-F6EECF244321}">
                <p14:modId xmlns:p14="http://schemas.microsoft.com/office/powerpoint/2010/main" val="1453236992"/>
              </p:ext>
            </p:extLst>
          </p:nvPr>
        </p:nvGraphicFramePr>
        <p:xfrm>
          <a:off x="1794510" y="3748406"/>
          <a:ext cx="5554980" cy="2377440"/>
        </p:xfrm>
        <a:graphic>
          <a:graphicData uri="http://schemas.openxmlformats.org/drawingml/2006/table">
            <a:tbl>
              <a:tblPr>
                <a:tableStyleId>{5C22544A-7EE6-4342-B048-85BDC9FD1C3A}</a:tableStyleId>
              </a:tblPr>
              <a:tblGrid>
                <a:gridCol w="1897380">
                  <a:extLst>
                    <a:ext uri="{9D8B030D-6E8A-4147-A177-3AD203B41FA5}">
                      <a16:colId xmlns:a16="http://schemas.microsoft.com/office/drawing/2014/main" val="1992097303"/>
                    </a:ext>
                  </a:extLst>
                </a:gridCol>
                <a:gridCol w="1828800">
                  <a:extLst>
                    <a:ext uri="{9D8B030D-6E8A-4147-A177-3AD203B41FA5}">
                      <a16:colId xmlns:a16="http://schemas.microsoft.com/office/drawing/2014/main" val="3065266287"/>
                    </a:ext>
                  </a:extLst>
                </a:gridCol>
                <a:gridCol w="1828800">
                  <a:extLst>
                    <a:ext uri="{9D8B030D-6E8A-4147-A177-3AD203B41FA5}">
                      <a16:colId xmlns:a16="http://schemas.microsoft.com/office/drawing/2014/main" val="818570411"/>
                    </a:ext>
                  </a:extLst>
                </a:gridCol>
              </a:tblGrid>
              <a:tr h="0">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en-GB" sz="1300" kern="100">
                          <a:effectLst/>
                        </a:rPr>
                        <a:t>M20 Confederate</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en-GB" sz="1300" kern="100">
                          <a:effectLst/>
                        </a:rPr>
                        <a:t>F22 Participant</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12383549"/>
                  </a:ext>
                </a:extLst>
              </a:tr>
              <a:tr h="0">
                <a:tc>
                  <a:txBody>
                    <a:bodyPr/>
                    <a:lstStyle/>
                    <a:p>
                      <a:r>
                        <a:rPr lang="en-GB" sz="1300" kern="100">
                          <a:effectLst/>
                        </a:rPr>
                        <a:t>4:20</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079604155"/>
                  </a:ext>
                </a:extLst>
              </a:tr>
              <a:tr h="0">
                <a:tc>
                  <a:txBody>
                    <a:bodyPr/>
                    <a:lstStyle/>
                    <a:p>
                      <a:r>
                        <a:rPr lang="en-GB" sz="1300" kern="100">
                          <a:effectLst/>
                        </a:rPr>
                        <a:t>4:22</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右右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右</a:t>
                      </a:r>
                      <a:r>
                        <a:rPr lang="en-GB" sz="1300" kern="100">
                          <a:effectLst/>
                        </a:rPr>
                        <a:t>*</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13187884"/>
                  </a:ext>
                </a:extLst>
              </a:tr>
              <a:tr h="0">
                <a:tc>
                  <a:txBody>
                    <a:bodyPr/>
                    <a:lstStyle/>
                    <a:p>
                      <a:r>
                        <a:rPr lang="en-GB" sz="1300" kern="100">
                          <a:effectLst/>
                        </a:rPr>
                        <a:t>4:25</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右</a:t>
                      </a:r>
                      <a:r>
                        <a:rPr lang="en-GB" sz="1300" kern="100">
                          <a:effectLst/>
                        </a:rPr>
                        <a:t>*</a:t>
                      </a:r>
                      <a:r>
                        <a:rPr lang="zh-TW" sz="1300" kern="100">
                          <a:effectLst/>
                        </a:rPr>
                        <a:t>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06280149"/>
                  </a:ext>
                </a:extLst>
              </a:tr>
              <a:tr h="0">
                <a:tc>
                  <a:txBody>
                    <a:bodyPr/>
                    <a:lstStyle/>
                    <a:p>
                      <a:r>
                        <a:rPr lang="en-GB" sz="1300" kern="100">
                          <a:effectLst/>
                        </a:rPr>
                        <a:t>4:27</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右右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75580527"/>
                  </a:ext>
                </a:extLst>
              </a:tr>
              <a:tr h="0">
                <a:tc>
                  <a:txBody>
                    <a:bodyPr/>
                    <a:lstStyle/>
                    <a:p>
                      <a:r>
                        <a:rPr lang="en-GB" sz="1300" kern="100">
                          <a:effectLst/>
                        </a:rPr>
                        <a:t>4:29</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991308043"/>
                  </a:ext>
                </a:extLst>
              </a:tr>
              <a:tr h="0">
                <a:tc>
                  <a:txBody>
                    <a:bodyPr/>
                    <a:lstStyle/>
                    <a:p>
                      <a:r>
                        <a:rPr lang="en-GB" sz="1300" kern="100">
                          <a:effectLst/>
                        </a:rPr>
                        <a:t>4:30</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帝</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75826551"/>
                  </a:ext>
                </a:extLst>
              </a:tr>
              <a:tr h="0">
                <a:tc>
                  <a:txBody>
                    <a:bodyPr/>
                    <a:lstStyle/>
                    <a:p>
                      <a:r>
                        <a:rPr lang="en-GB" sz="1300" kern="100">
                          <a:effectLst/>
                        </a:rPr>
                        <a:t>4:51</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95491963"/>
                  </a:ext>
                </a:extLst>
              </a:tr>
              <a:tr h="0">
                <a:tc>
                  <a:txBody>
                    <a:bodyPr/>
                    <a:lstStyle/>
                    <a:p>
                      <a:r>
                        <a:rPr lang="en-GB" sz="1300" kern="100">
                          <a:effectLst/>
                        </a:rPr>
                        <a:t>4:54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8422830"/>
                  </a:ext>
                </a:extLst>
              </a:tr>
              <a:tr h="0">
                <a:tc>
                  <a:txBody>
                    <a:bodyPr/>
                    <a:lstStyle/>
                    <a:p>
                      <a:r>
                        <a:rPr lang="en-GB" sz="1300" kern="100">
                          <a:effectLst/>
                        </a:rPr>
                        <a:t>4:55</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右</a:t>
                      </a:r>
                      <a:r>
                        <a:rPr lang="en-GB" sz="1300" kern="100">
                          <a:effectLst/>
                        </a:rPr>
                        <a:t>?</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24991624"/>
                  </a:ext>
                </a:extLst>
              </a:tr>
              <a:tr h="0">
                <a:tc>
                  <a:txBody>
                    <a:bodyPr/>
                    <a:lstStyle/>
                    <a:p>
                      <a:r>
                        <a:rPr lang="en-GB" sz="1300" kern="100">
                          <a:effectLst/>
                        </a:rPr>
                        <a:t>4:57</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GB" sz="1200" kern="100">
                          <a:effectLst/>
                        </a:rPr>
                        <a:t>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帝</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077147597"/>
                  </a:ext>
                </a:extLst>
              </a:tr>
              <a:tr h="0">
                <a:tc>
                  <a:txBody>
                    <a:bodyPr/>
                    <a:lstStyle/>
                    <a:p>
                      <a:r>
                        <a:rPr lang="en-GB" sz="1300" kern="100">
                          <a:effectLst/>
                        </a:rPr>
                        <a:t>5:04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a:effectLst/>
                        </a:rPr>
                        <a:t>弟弟</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zh-TW" sz="1300" kern="100" dirty="0">
                          <a:effectLst/>
                        </a:rPr>
                        <a:t>右</a:t>
                      </a:r>
                      <a:r>
                        <a:rPr lang="en-GB" sz="1300" kern="100" dirty="0">
                          <a:effectLst/>
                        </a:rPr>
                        <a:t>*</a:t>
                      </a:r>
                      <a:endParaRPr lang="en-GB" sz="12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89712930"/>
                  </a:ext>
                </a:extLst>
              </a:tr>
            </a:tbl>
          </a:graphicData>
        </a:graphic>
      </p:graphicFrame>
    </p:spTree>
    <p:extLst>
      <p:ext uri="{BB962C8B-B14F-4D97-AF65-F5344CB8AC3E}">
        <p14:creationId xmlns:p14="http://schemas.microsoft.com/office/powerpoint/2010/main" val="14420143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Results and Analysis</a:t>
            </a:r>
          </a:p>
        </p:txBody>
      </p:sp>
      <p:sp>
        <p:nvSpPr>
          <p:cNvPr id="5" name="Text Placeholder 4">
            <a:extLst>
              <a:ext uri="{FF2B5EF4-FFF2-40B4-BE49-F238E27FC236}">
                <a16:creationId xmlns:a16="http://schemas.microsoft.com/office/drawing/2014/main" id="{E209ED41-5A50-5454-EBFD-FCC930AD8423}"/>
              </a:ext>
            </a:extLst>
          </p:cNvPr>
          <p:cNvSpPr>
            <a:spLocks noGrp="1"/>
          </p:cNvSpPr>
          <p:nvPr>
            <p:ph type="body" sz="quarter" idx="13"/>
          </p:nvPr>
        </p:nvSpPr>
        <p:spPr>
          <a:xfrm>
            <a:off x="-107074" y="1917700"/>
            <a:ext cx="5129450" cy="3568700"/>
          </a:xfrm>
        </p:spPr>
        <p:txBody>
          <a:bodyPr/>
          <a:lstStyle/>
          <a:p>
            <a:r>
              <a:rPr lang="en-US" dirty="0">
                <a:latin typeface="+mn-lt"/>
              </a:rPr>
              <a:t>Only </a:t>
            </a:r>
            <a:r>
              <a:rPr lang="en-US" dirty="0" err="1">
                <a:latin typeface="+mn-lt"/>
              </a:rPr>
              <a:t>analyse</a:t>
            </a:r>
            <a:r>
              <a:rPr lang="en-US" dirty="0">
                <a:latin typeface="+mn-lt"/>
              </a:rPr>
              <a:t> F22’s tokens for this project</a:t>
            </a:r>
          </a:p>
          <a:p>
            <a:r>
              <a:rPr lang="en-US" dirty="0">
                <a:latin typeface="+mn-lt"/>
              </a:rPr>
              <a:t>Only a total of 130 out of F22’s 178 recorded tokens were further </a:t>
            </a:r>
            <a:r>
              <a:rPr lang="en-US" dirty="0" err="1">
                <a:latin typeface="+mn-lt"/>
              </a:rPr>
              <a:t>analysed</a:t>
            </a:r>
            <a:r>
              <a:rPr lang="en-US" dirty="0">
                <a:latin typeface="+mn-lt"/>
              </a:rPr>
              <a:t>. </a:t>
            </a:r>
          </a:p>
          <a:p>
            <a:r>
              <a:rPr lang="en-US" dirty="0">
                <a:latin typeface="+mn-lt"/>
              </a:rPr>
              <a:t>The timestamps were converted into seconds and normalized.</a:t>
            </a:r>
          </a:p>
          <a:p>
            <a:r>
              <a:rPr lang="en-US" dirty="0">
                <a:latin typeface="+mn-lt"/>
              </a:rPr>
              <a:t>All acoustic analyses were done on Praat, with the mean F0 being extracted.</a:t>
            </a:r>
          </a:p>
          <a:p>
            <a:endParaRPr lang="en-US" dirty="0">
              <a:latin typeface="+mn-lt"/>
            </a:endParaRPr>
          </a:p>
          <a:p>
            <a:endParaRPr lang="en-US" dirty="0">
              <a:latin typeface="+mn-lt"/>
            </a:endParaRPr>
          </a:p>
        </p:txBody>
      </p:sp>
      <p:graphicFrame>
        <p:nvGraphicFramePr>
          <p:cNvPr id="2" name="Table 1">
            <a:extLst>
              <a:ext uri="{FF2B5EF4-FFF2-40B4-BE49-F238E27FC236}">
                <a16:creationId xmlns:a16="http://schemas.microsoft.com/office/drawing/2014/main" id="{D67F7C54-D0F5-5864-4B4F-BDB76C7771E5}"/>
              </a:ext>
            </a:extLst>
          </p:cNvPr>
          <p:cNvGraphicFramePr>
            <a:graphicFrameLocks noGrp="1"/>
          </p:cNvGraphicFramePr>
          <p:nvPr>
            <p:extLst>
              <p:ext uri="{D42A27DB-BD31-4B8C-83A1-F6EECF244321}">
                <p14:modId xmlns:p14="http://schemas.microsoft.com/office/powerpoint/2010/main" val="1418302245"/>
              </p:ext>
            </p:extLst>
          </p:nvPr>
        </p:nvGraphicFramePr>
        <p:xfrm>
          <a:off x="4898715" y="1834179"/>
          <a:ext cx="4123285" cy="4535160"/>
        </p:xfrm>
        <a:graphic>
          <a:graphicData uri="http://schemas.openxmlformats.org/drawingml/2006/table">
            <a:tbl>
              <a:tblPr firstRow="1" firstCol="1" bandRow="1">
                <a:tableStyleId>{5C22544A-7EE6-4342-B048-85BDC9FD1C3A}</a:tableStyleId>
              </a:tblPr>
              <a:tblGrid>
                <a:gridCol w="818719">
                  <a:extLst>
                    <a:ext uri="{9D8B030D-6E8A-4147-A177-3AD203B41FA5}">
                      <a16:colId xmlns:a16="http://schemas.microsoft.com/office/drawing/2014/main" val="946532708"/>
                    </a:ext>
                  </a:extLst>
                </a:gridCol>
                <a:gridCol w="644362">
                  <a:extLst>
                    <a:ext uri="{9D8B030D-6E8A-4147-A177-3AD203B41FA5}">
                      <a16:colId xmlns:a16="http://schemas.microsoft.com/office/drawing/2014/main" val="256157732"/>
                    </a:ext>
                  </a:extLst>
                </a:gridCol>
                <a:gridCol w="1564157">
                  <a:extLst>
                    <a:ext uri="{9D8B030D-6E8A-4147-A177-3AD203B41FA5}">
                      <a16:colId xmlns:a16="http://schemas.microsoft.com/office/drawing/2014/main" val="3642642967"/>
                    </a:ext>
                  </a:extLst>
                </a:gridCol>
                <a:gridCol w="1096047">
                  <a:extLst>
                    <a:ext uri="{9D8B030D-6E8A-4147-A177-3AD203B41FA5}">
                      <a16:colId xmlns:a16="http://schemas.microsoft.com/office/drawing/2014/main" val="4033024174"/>
                    </a:ext>
                  </a:extLst>
                </a:gridCol>
              </a:tblGrid>
              <a:tr h="181937">
                <a:tc>
                  <a:txBody>
                    <a:bodyPr/>
                    <a:lstStyle/>
                    <a:p>
                      <a:r>
                        <a:rPr lang="en-GB" sz="1200" kern="100">
                          <a:effectLst/>
                        </a:rPr>
                        <a:t>Timestamp</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Seconds</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Seconds (Normalised)</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Uttered tokens</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4063748179"/>
                  </a:ext>
                </a:extLst>
              </a:tr>
              <a:tr h="277960">
                <a:tc>
                  <a:txBody>
                    <a:bodyPr/>
                    <a:lstStyle/>
                    <a:p>
                      <a:r>
                        <a:rPr lang="en-GB" sz="1200" kern="100">
                          <a:effectLst/>
                        </a:rPr>
                        <a:t>4:25</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265</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0</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3159169193"/>
                  </a:ext>
                </a:extLst>
              </a:tr>
              <a:tr h="277960">
                <a:tc>
                  <a:txBody>
                    <a:bodyPr/>
                    <a:lstStyle/>
                    <a:p>
                      <a:r>
                        <a:rPr lang="en-GB" sz="1200" kern="100">
                          <a:effectLst/>
                        </a:rPr>
                        <a:t>4:30</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270</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5</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帝</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1237640744"/>
                  </a:ext>
                </a:extLst>
              </a:tr>
              <a:tr h="277960">
                <a:tc>
                  <a:txBody>
                    <a:bodyPr/>
                    <a:lstStyle/>
                    <a:p>
                      <a:r>
                        <a:rPr lang="en-GB" sz="1200" kern="100">
                          <a:effectLst/>
                        </a:rPr>
                        <a:t>4:57</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297</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32</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帝</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2740989232"/>
                  </a:ext>
                </a:extLst>
              </a:tr>
              <a:tr h="277960">
                <a:tc>
                  <a:txBody>
                    <a:bodyPr/>
                    <a:lstStyle/>
                    <a:p>
                      <a:r>
                        <a:rPr lang="en-GB" sz="1200" kern="100">
                          <a:effectLst/>
                        </a:rPr>
                        <a:t>5:07</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307</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42</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帝</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428063293"/>
                  </a:ext>
                </a:extLst>
              </a:tr>
              <a:tr h="277960">
                <a:tc>
                  <a:txBody>
                    <a:bodyPr/>
                    <a:lstStyle/>
                    <a:p>
                      <a:r>
                        <a:rPr lang="en-GB" sz="1200" kern="100">
                          <a:effectLst/>
                        </a:rPr>
                        <a:t>5:32</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332</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67</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1545153301"/>
                  </a:ext>
                </a:extLst>
              </a:tr>
              <a:tr h="277960">
                <a:tc>
                  <a:txBody>
                    <a:bodyPr/>
                    <a:lstStyle/>
                    <a:p>
                      <a:r>
                        <a:rPr lang="en-GB" sz="1200" kern="100">
                          <a:effectLst/>
                        </a:rPr>
                        <a:t>5:41</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341</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76</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洞</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4025638284"/>
                  </a:ext>
                </a:extLst>
              </a:tr>
              <a:tr h="277960">
                <a:tc>
                  <a:txBody>
                    <a:bodyPr/>
                    <a:lstStyle/>
                    <a:p>
                      <a:r>
                        <a:rPr lang="en-GB" sz="1200" kern="100">
                          <a:effectLst/>
                        </a:rPr>
                        <a:t>5:44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344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79</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洞</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3007206952"/>
                  </a:ext>
                </a:extLst>
              </a:tr>
              <a:tr h="277960">
                <a:tc>
                  <a:txBody>
                    <a:bodyPr/>
                    <a:lstStyle/>
                    <a:p>
                      <a:r>
                        <a:rPr lang="en-GB" sz="1200" kern="100">
                          <a:effectLst/>
                        </a:rPr>
                        <a:t>5:59</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359</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94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右</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561744448"/>
                  </a:ext>
                </a:extLst>
              </a:tr>
              <a:tr h="277960">
                <a:tc>
                  <a:txBody>
                    <a:bodyPr/>
                    <a:lstStyle/>
                    <a:p>
                      <a:r>
                        <a:rPr lang="en-GB" sz="1200" kern="100">
                          <a:effectLst/>
                        </a:rPr>
                        <a:t>6:16</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376</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111</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父</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937751445"/>
                  </a:ext>
                </a:extLst>
              </a:tr>
              <a:tr h="277960">
                <a:tc>
                  <a:txBody>
                    <a:bodyPr/>
                    <a:lstStyle/>
                    <a:p>
                      <a:r>
                        <a:rPr lang="en-GB" sz="1200" kern="100">
                          <a:effectLst/>
                        </a:rPr>
                        <a:t>6:24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384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119</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帝</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784820891"/>
                  </a:ext>
                </a:extLst>
              </a:tr>
              <a:tr h="277960">
                <a:tc>
                  <a:txBody>
                    <a:bodyPr/>
                    <a:lstStyle/>
                    <a:p>
                      <a:r>
                        <a:rPr lang="en-GB" sz="1200" kern="100">
                          <a:effectLst/>
                        </a:rPr>
                        <a:t>6:28</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388</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123</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帝 </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574962635"/>
                  </a:ext>
                </a:extLst>
              </a:tr>
              <a:tr h="277960">
                <a:tc>
                  <a:txBody>
                    <a:bodyPr/>
                    <a:lstStyle/>
                    <a:p>
                      <a:r>
                        <a:rPr lang="en-GB" sz="1200" kern="100">
                          <a:effectLst/>
                        </a:rPr>
                        <a:t>6:29</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389</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124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洞</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1373916249"/>
                  </a:ext>
                </a:extLst>
              </a:tr>
              <a:tr h="277960">
                <a:tc>
                  <a:txBody>
                    <a:bodyPr/>
                    <a:lstStyle/>
                    <a:p>
                      <a:r>
                        <a:rPr lang="en-GB" sz="1200" kern="100">
                          <a:effectLst/>
                        </a:rPr>
                        <a:t>6:30</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390</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125</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洞</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1377215735"/>
                  </a:ext>
                </a:extLst>
              </a:tr>
              <a:tr h="277960">
                <a:tc>
                  <a:txBody>
                    <a:bodyPr/>
                    <a:lstStyle/>
                    <a:p>
                      <a:r>
                        <a:rPr lang="en-GB" sz="1200" kern="100">
                          <a:effectLst/>
                        </a:rPr>
                        <a:t>6:34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394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129</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a:effectLst/>
                        </a:rPr>
                        <a:t>父</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3111244799"/>
                  </a:ext>
                </a:extLst>
              </a:tr>
              <a:tr h="277960">
                <a:tc>
                  <a:txBody>
                    <a:bodyPr/>
                    <a:lstStyle/>
                    <a:p>
                      <a:r>
                        <a:rPr lang="en-GB" sz="1200" kern="100">
                          <a:effectLst/>
                        </a:rPr>
                        <a:t>7:34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tc>
                  <a:txBody>
                    <a:bodyPr/>
                    <a:lstStyle/>
                    <a:p>
                      <a:r>
                        <a:rPr lang="en-GB" sz="1200" kern="100">
                          <a:effectLst/>
                        </a:rPr>
                        <a:t>454</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en-GB" sz="1200" kern="100">
                          <a:effectLst/>
                        </a:rPr>
                        <a:t>189</a:t>
                      </a:r>
                      <a:endParaRPr lang="en-GB" sz="12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nchor="b"/>
                </a:tc>
                <a:tc>
                  <a:txBody>
                    <a:bodyPr/>
                    <a:lstStyle/>
                    <a:p>
                      <a:r>
                        <a:rPr lang="zh-TW" sz="1200" kern="100" dirty="0">
                          <a:effectLst/>
                        </a:rPr>
                        <a:t>孕</a:t>
                      </a:r>
                      <a:endParaRPr lang="en-GB" sz="12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227" marR="68227" marT="0" marB="0"/>
                </a:tc>
                <a:extLst>
                  <a:ext uri="{0D108BD9-81ED-4DB2-BD59-A6C34878D82A}">
                    <a16:rowId xmlns:a16="http://schemas.microsoft.com/office/drawing/2014/main" val="1862978605"/>
                  </a:ext>
                </a:extLst>
              </a:tr>
            </a:tbl>
          </a:graphicData>
        </a:graphic>
      </p:graphicFrame>
    </p:spTree>
    <p:extLst>
      <p:ext uri="{BB962C8B-B14F-4D97-AF65-F5344CB8AC3E}">
        <p14:creationId xmlns:p14="http://schemas.microsoft.com/office/powerpoint/2010/main" val="21605274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Results and Analysis</a:t>
            </a:r>
          </a:p>
        </p:txBody>
      </p:sp>
      <p:sp>
        <p:nvSpPr>
          <p:cNvPr id="5" name="Text Placeholder 4">
            <a:extLst>
              <a:ext uri="{FF2B5EF4-FFF2-40B4-BE49-F238E27FC236}">
                <a16:creationId xmlns:a16="http://schemas.microsoft.com/office/drawing/2014/main" id="{E209ED41-5A50-5454-EBFD-FCC930AD8423}"/>
              </a:ext>
            </a:extLst>
          </p:cNvPr>
          <p:cNvSpPr>
            <a:spLocks noGrp="1"/>
          </p:cNvSpPr>
          <p:nvPr>
            <p:ph type="body" sz="quarter" idx="13"/>
          </p:nvPr>
        </p:nvSpPr>
        <p:spPr>
          <a:xfrm>
            <a:off x="-13648" y="1917700"/>
            <a:ext cx="8720918" cy="3568700"/>
          </a:xfrm>
        </p:spPr>
        <p:txBody>
          <a:bodyPr/>
          <a:lstStyle/>
          <a:p>
            <a:r>
              <a:rPr lang="en-US" dirty="0">
                <a:latin typeface="+mn-lt"/>
              </a:rPr>
              <a:t>Yes there were confused tokens!</a:t>
            </a:r>
          </a:p>
          <a:p>
            <a:pPr marL="0" indent="0">
              <a:buNone/>
            </a:pPr>
            <a:endParaRPr lang="en-US" dirty="0">
              <a:latin typeface="+mn-lt"/>
            </a:endParaRPr>
          </a:p>
          <a:p>
            <a:pPr marL="0" indent="0">
              <a:buNone/>
            </a:pPr>
            <a:r>
              <a:rPr lang="en-US" dirty="0">
                <a:latin typeface="+mn-lt"/>
              </a:rPr>
              <a:t>	clear tokens				confused tokens	</a:t>
            </a:r>
          </a:p>
        </p:txBody>
      </p:sp>
      <p:pic>
        <p:nvPicPr>
          <p:cNvPr id="3" name="jan m hai jan">
            <a:hlinkClick r:id="" action="ppaction://media"/>
            <a:extLst>
              <a:ext uri="{FF2B5EF4-FFF2-40B4-BE49-F238E27FC236}">
                <a16:creationId xmlns:a16="http://schemas.microsoft.com/office/drawing/2014/main" id="{396F68A2-21E9-18F6-350E-8BC3BE6983E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250674" y="3782039"/>
            <a:ext cx="812800" cy="812800"/>
          </a:xfrm>
          <a:prstGeom prst="rect">
            <a:avLst/>
          </a:prstGeom>
        </p:spPr>
      </p:pic>
      <p:pic>
        <p:nvPicPr>
          <p:cNvPr id="6" name="jau m hai jau">
            <a:hlinkClick r:id="" action="ppaction://media"/>
            <a:extLst>
              <a:ext uri="{FF2B5EF4-FFF2-40B4-BE49-F238E27FC236}">
                <a16:creationId xmlns:a16="http://schemas.microsoft.com/office/drawing/2014/main" id="{E166451B-1808-E51B-D627-F290D70BF1C5}"/>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644851" y="3782039"/>
            <a:ext cx="812800" cy="812800"/>
          </a:xfrm>
          <a:prstGeom prst="rect">
            <a:avLst/>
          </a:prstGeom>
        </p:spPr>
      </p:pic>
      <p:sp>
        <p:nvSpPr>
          <p:cNvPr id="7" name="TextBox 6">
            <a:extLst>
              <a:ext uri="{FF2B5EF4-FFF2-40B4-BE49-F238E27FC236}">
                <a16:creationId xmlns:a16="http://schemas.microsoft.com/office/drawing/2014/main" id="{34DA2AB9-D376-83DD-12ED-DEB45AAB71BD}"/>
              </a:ext>
            </a:extLst>
          </p:cNvPr>
          <p:cNvSpPr txBox="1"/>
          <p:nvPr/>
        </p:nvSpPr>
        <p:spPr>
          <a:xfrm>
            <a:off x="9198591" y="3930555"/>
            <a:ext cx="184731" cy="369332"/>
          </a:xfrm>
          <a:prstGeom prst="rect">
            <a:avLst/>
          </a:prstGeom>
          <a:noFill/>
        </p:spPr>
        <p:txBody>
          <a:bodyPr wrap="none" rtlCol="0">
            <a:spAutoFit/>
          </a:bodyPr>
          <a:lstStyle/>
          <a:p>
            <a:endParaRPr lang="en-GB"/>
          </a:p>
        </p:txBody>
      </p:sp>
    </p:spTree>
    <p:extLst>
      <p:ext uri="{BB962C8B-B14F-4D97-AF65-F5344CB8AC3E}">
        <p14:creationId xmlns:p14="http://schemas.microsoft.com/office/powerpoint/2010/main" val="247594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57"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5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3"/>
                </p:tgtEl>
              </p:cMediaNode>
            </p:audio>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Results and Analysis</a:t>
            </a:r>
          </a:p>
        </p:txBody>
      </p:sp>
      <p:graphicFrame>
        <p:nvGraphicFramePr>
          <p:cNvPr id="2" name="Table 1">
            <a:extLst>
              <a:ext uri="{FF2B5EF4-FFF2-40B4-BE49-F238E27FC236}">
                <a16:creationId xmlns:a16="http://schemas.microsoft.com/office/drawing/2014/main" id="{6AB6A1CA-747E-AEAF-801E-34585C2BD234}"/>
              </a:ext>
            </a:extLst>
          </p:cNvPr>
          <p:cNvGraphicFramePr>
            <a:graphicFrameLocks noGrp="1"/>
          </p:cNvGraphicFramePr>
          <p:nvPr>
            <p:extLst>
              <p:ext uri="{D42A27DB-BD31-4B8C-83A1-F6EECF244321}">
                <p14:modId xmlns:p14="http://schemas.microsoft.com/office/powerpoint/2010/main" val="4029090268"/>
              </p:ext>
            </p:extLst>
          </p:nvPr>
        </p:nvGraphicFramePr>
        <p:xfrm>
          <a:off x="180088" y="1907518"/>
          <a:ext cx="4554945" cy="3360518"/>
        </p:xfrm>
        <a:graphic>
          <a:graphicData uri="http://schemas.openxmlformats.org/drawingml/2006/table">
            <a:tbl>
              <a:tblPr firstRow="1" firstCol="1" bandRow="1">
                <a:tableStyleId>{5C22544A-7EE6-4342-B048-85BDC9FD1C3A}</a:tableStyleId>
              </a:tblPr>
              <a:tblGrid>
                <a:gridCol w="788658">
                  <a:extLst>
                    <a:ext uri="{9D8B030D-6E8A-4147-A177-3AD203B41FA5}">
                      <a16:colId xmlns:a16="http://schemas.microsoft.com/office/drawing/2014/main" val="3074998615"/>
                    </a:ext>
                  </a:extLst>
                </a:gridCol>
                <a:gridCol w="643606">
                  <a:extLst>
                    <a:ext uri="{9D8B030D-6E8A-4147-A177-3AD203B41FA5}">
                      <a16:colId xmlns:a16="http://schemas.microsoft.com/office/drawing/2014/main" val="1022300165"/>
                    </a:ext>
                  </a:extLst>
                </a:gridCol>
                <a:gridCol w="860170">
                  <a:extLst>
                    <a:ext uri="{9D8B030D-6E8A-4147-A177-3AD203B41FA5}">
                      <a16:colId xmlns:a16="http://schemas.microsoft.com/office/drawing/2014/main" val="137363410"/>
                    </a:ext>
                  </a:extLst>
                </a:gridCol>
                <a:gridCol w="758735">
                  <a:extLst>
                    <a:ext uri="{9D8B030D-6E8A-4147-A177-3AD203B41FA5}">
                      <a16:colId xmlns:a16="http://schemas.microsoft.com/office/drawing/2014/main" val="3403292522"/>
                    </a:ext>
                  </a:extLst>
                </a:gridCol>
                <a:gridCol w="643606">
                  <a:extLst>
                    <a:ext uri="{9D8B030D-6E8A-4147-A177-3AD203B41FA5}">
                      <a16:colId xmlns:a16="http://schemas.microsoft.com/office/drawing/2014/main" val="3391144722"/>
                    </a:ext>
                  </a:extLst>
                </a:gridCol>
                <a:gridCol w="860170">
                  <a:extLst>
                    <a:ext uri="{9D8B030D-6E8A-4147-A177-3AD203B41FA5}">
                      <a16:colId xmlns:a16="http://schemas.microsoft.com/office/drawing/2014/main" val="2173061239"/>
                    </a:ext>
                  </a:extLst>
                </a:gridCol>
              </a:tblGrid>
              <a:tr h="146067">
                <a:tc gridSpan="6">
                  <a:txBody>
                    <a:bodyPr/>
                    <a:lstStyle/>
                    <a:p>
                      <a:r>
                        <a:rPr lang="x-none" sz="1000" kern="100">
                          <a:effectLst/>
                        </a:rPr>
                        <a:t>geoi</a:t>
                      </a:r>
                      <a:r>
                        <a:rPr lang="en-GB" sz="1000" kern="100">
                          <a:effectLst/>
                        </a:rPr>
                        <a:t> (</a:t>
                      </a:r>
                      <a:r>
                        <a:rPr lang="zh-TW" sz="1000" kern="100">
                          <a:effectLst/>
                        </a:rPr>
                        <a:t>據</a:t>
                      </a:r>
                      <a:r>
                        <a:rPr lang="en-GB" sz="1000" kern="100">
                          <a:effectLst/>
                        </a:rPr>
                        <a:t>=T3 </a:t>
                      </a:r>
                      <a:r>
                        <a:rPr lang="zh-TW" sz="1000" kern="100">
                          <a:effectLst/>
                        </a:rPr>
                        <a:t>具</a:t>
                      </a:r>
                      <a:r>
                        <a:rPr lang="x-none" sz="1000" kern="100">
                          <a:effectLst/>
                        </a:rPr>
                        <a:t>=</a:t>
                      </a:r>
                      <a:r>
                        <a:rPr lang="en-GB" sz="1000" kern="100">
                          <a:effectLst/>
                        </a:rPr>
                        <a:t>T6)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3033" marR="73033" marT="36517" marB="36517" anchor="b"/>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950109687"/>
                  </a:ext>
                </a:extLst>
              </a:tr>
              <a:tr h="292133">
                <a:tc>
                  <a:txBody>
                    <a:bodyPr/>
                    <a:lstStyle/>
                    <a:p>
                      <a:r>
                        <a:rPr lang="en-GB" sz="1000" kern="100">
                          <a:effectLst/>
                        </a:rPr>
                        <a:t>Seconds (Normalised)</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en-GB" sz="1000" kern="100">
                          <a:effectLst/>
                        </a:rPr>
                        <a:t>Character</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Mean F0 (Hz)</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Seconds (Normalised)</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en-GB" sz="1000" kern="100">
                          <a:effectLst/>
                        </a:rPr>
                        <a:t>Character</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Mean F0 (Hz)</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2264362637"/>
                  </a:ext>
                </a:extLst>
              </a:tr>
              <a:tr h="223157">
                <a:tc>
                  <a:txBody>
                    <a:bodyPr/>
                    <a:lstStyle/>
                    <a:p>
                      <a:r>
                        <a:rPr lang="en-GB" sz="1000" kern="100">
                          <a:effectLst/>
                        </a:rPr>
                        <a:t>984</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216.52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447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193.60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3652011937"/>
                  </a:ext>
                </a:extLst>
              </a:tr>
              <a:tr h="223157">
                <a:tc>
                  <a:txBody>
                    <a:bodyPr/>
                    <a:lstStyle/>
                    <a:p>
                      <a:r>
                        <a:rPr lang="en-GB" sz="1000" kern="100">
                          <a:effectLst/>
                        </a:rPr>
                        <a:t>1125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dirty="0">
                          <a:effectLst/>
                        </a:rPr>
                        <a:t>據</a:t>
                      </a:r>
                      <a:endParaRPr lang="en-GB" sz="1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236.10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719</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196.94</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656464568"/>
                  </a:ext>
                </a:extLst>
              </a:tr>
              <a:tr h="223157">
                <a:tc>
                  <a:txBody>
                    <a:bodyPr/>
                    <a:lstStyle/>
                    <a:p>
                      <a:r>
                        <a:rPr lang="en-GB" sz="1000" kern="100">
                          <a:effectLst/>
                        </a:rPr>
                        <a:t>1127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208.26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1130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188.40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2591846617"/>
                  </a:ext>
                </a:extLst>
              </a:tr>
              <a:tr h="223157">
                <a:tc>
                  <a:txBody>
                    <a:bodyPr/>
                    <a:lstStyle/>
                    <a:p>
                      <a:r>
                        <a:rPr lang="en-GB" sz="1000" kern="100">
                          <a:effectLst/>
                        </a:rPr>
                        <a:t>1129</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230.92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dirty="0">
                          <a:effectLst/>
                        </a:rPr>
                        <a:t>1136</a:t>
                      </a:r>
                      <a:endParaRPr lang="en-GB" sz="1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189.00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108288716"/>
                  </a:ext>
                </a:extLst>
              </a:tr>
              <a:tr h="223157">
                <a:tc>
                  <a:txBody>
                    <a:bodyPr/>
                    <a:lstStyle/>
                    <a:p>
                      <a:r>
                        <a:rPr lang="en-GB" sz="1000" kern="100">
                          <a:effectLst/>
                        </a:rPr>
                        <a:t>1135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244.85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1146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197.07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1209946350"/>
                  </a:ext>
                </a:extLst>
              </a:tr>
              <a:tr h="223157">
                <a:tc>
                  <a:txBody>
                    <a:bodyPr/>
                    <a:lstStyle/>
                    <a:p>
                      <a:r>
                        <a:rPr lang="en-GB" sz="1000" kern="100">
                          <a:effectLst/>
                        </a:rPr>
                        <a:t>1139</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237.65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1150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187.96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3673859339"/>
                  </a:ext>
                </a:extLst>
              </a:tr>
              <a:tr h="223157">
                <a:tc>
                  <a:txBody>
                    <a:bodyPr/>
                    <a:lstStyle/>
                    <a:p>
                      <a:r>
                        <a:rPr lang="en-GB" sz="1000" kern="100">
                          <a:effectLst/>
                        </a:rPr>
                        <a:t>1152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188.07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1165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184.67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2695942668"/>
                  </a:ext>
                </a:extLst>
              </a:tr>
              <a:tr h="223157">
                <a:tc>
                  <a:txBody>
                    <a:bodyPr/>
                    <a:lstStyle/>
                    <a:p>
                      <a:r>
                        <a:rPr lang="en-GB" sz="1000" kern="100">
                          <a:effectLst/>
                        </a:rPr>
                        <a:t>1157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202.69</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1176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192.98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2626793320"/>
                  </a:ext>
                </a:extLst>
              </a:tr>
              <a:tr h="223157">
                <a:tc>
                  <a:txBody>
                    <a:bodyPr/>
                    <a:lstStyle/>
                    <a:p>
                      <a:r>
                        <a:rPr lang="en-GB" sz="1000" kern="100">
                          <a:effectLst/>
                        </a:rPr>
                        <a:t>1166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204.33</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1180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192.68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3944574086"/>
                  </a:ext>
                </a:extLst>
              </a:tr>
              <a:tr h="223157">
                <a:tc>
                  <a:txBody>
                    <a:bodyPr/>
                    <a:lstStyle/>
                    <a:p>
                      <a:r>
                        <a:rPr lang="en-GB" sz="1000" kern="100">
                          <a:effectLst/>
                        </a:rPr>
                        <a:t>1205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201.83</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1204</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195.47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4124071491"/>
                  </a:ext>
                </a:extLst>
              </a:tr>
              <a:tr h="223157">
                <a:tc>
                  <a:txBody>
                    <a:bodyPr/>
                    <a:lstStyle/>
                    <a:p>
                      <a:r>
                        <a:rPr lang="en-GB" sz="1000" kern="100">
                          <a:effectLst/>
                        </a:rPr>
                        <a:t>1227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據</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207.70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1212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a:effectLst/>
                        </a:rPr>
                        <a:t>158.43</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3842882455"/>
                  </a:ext>
                </a:extLst>
              </a:tr>
              <a:tr h="223157">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dirty="0">
                          <a:effectLst/>
                        </a:rPr>
                        <a:t> </a:t>
                      </a:r>
                      <a:endParaRPr lang="en-GB" sz="1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tc>
                  <a:txBody>
                    <a:bodyPr/>
                    <a:lstStyle/>
                    <a:p>
                      <a:r>
                        <a:rPr lang="en-GB" sz="1000" kern="100">
                          <a:effectLst/>
                        </a:rPr>
                        <a:t>1435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b"/>
                </a:tc>
                <a:tc>
                  <a:txBody>
                    <a:bodyPr/>
                    <a:lstStyle/>
                    <a:p>
                      <a:r>
                        <a:rPr lang="zh-TW" sz="1000" kern="100">
                          <a:effectLst/>
                        </a:rPr>
                        <a:t>具</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nchor="ctr"/>
                </a:tc>
                <a:tc>
                  <a:txBody>
                    <a:bodyPr/>
                    <a:lstStyle/>
                    <a:p>
                      <a:r>
                        <a:rPr lang="en-GB" sz="1000" kern="100" dirty="0">
                          <a:effectLst/>
                        </a:rPr>
                        <a:t>171.81</a:t>
                      </a:r>
                      <a:endParaRPr lang="en-GB" sz="1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775" marR="54775" marT="0" marB="0"/>
                </a:tc>
                <a:extLst>
                  <a:ext uri="{0D108BD9-81ED-4DB2-BD59-A6C34878D82A}">
                    <a16:rowId xmlns:a16="http://schemas.microsoft.com/office/drawing/2014/main" val="3450416403"/>
                  </a:ext>
                </a:extLst>
              </a:tr>
            </a:tbl>
          </a:graphicData>
        </a:graphic>
      </p:graphicFrame>
      <mc:AlternateContent xmlns:mc="http://schemas.openxmlformats.org/markup-compatibility/2006">
        <mc:Choice xmlns:cx1="http://schemas.microsoft.com/office/drawing/2015/9/8/chartex" Requires="cx1">
          <p:graphicFrame>
            <p:nvGraphicFramePr>
              <p:cNvPr id="9" name="Chart 8">
                <a:extLst>
                  <a:ext uri="{FF2B5EF4-FFF2-40B4-BE49-F238E27FC236}">
                    <a16:creationId xmlns:a16="http://schemas.microsoft.com/office/drawing/2014/main" id="{31216A99-C964-EB28-6A3E-6F340EAE40BC}"/>
                  </a:ext>
                </a:extLst>
              </p:cNvPr>
              <p:cNvGraphicFramePr/>
              <p:nvPr>
                <p:extLst>
                  <p:ext uri="{D42A27DB-BD31-4B8C-83A1-F6EECF244321}">
                    <p14:modId xmlns:p14="http://schemas.microsoft.com/office/powerpoint/2010/main" val="3047009828"/>
                  </p:ext>
                </p:extLst>
              </p:nvPr>
            </p:nvGraphicFramePr>
            <p:xfrm>
              <a:off x="4735033" y="2497540"/>
              <a:ext cx="4117382" cy="2470245"/>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9" name="Chart 8">
                <a:extLst>
                  <a:ext uri="{FF2B5EF4-FFF2-40B4-BE49-F238E27FC236}">
                    <a16:creationId xmlns:a16="http://schemas.microsoft.com/office/drawing/2014/main" id="{31216A99-C964-EB28-6A3E-6F340EAE40BC}"/>
                  </a:ext>
                </a:extLst>
              </p:cNvPr>
              <p:cNvPicPr>
                <a:picLocks noGrp="1" noRot="1" noChangeAspect="1" noMove="1" noResize="1" noEditPoints="1" noAdjustHandles="1" noChangeArrowheads="1" noChangeShapeType="1"/>
              </p:cNvPicPr>
              <p:nvPr/>
            </p:nvPicPr>
            <p:blipFill>
              <a:blip r:embed="rId4"/>
              <a:stretch>
                <a:fillRect/>
              </a:stretch>
            </p:blipFill>
            <p:spPr>
              <a:xfrm>
                <a:off x="4735033" y="2497540"/>
                <a:ext cx="4117382" cy="2470245"/>
              </a:xfrm>
              <a:prstGeom prst="rect">
                <a:avLst/>
              </a:prstGeom>
            </p:spPr>
          </p:pic>
        </mc:Fallback>
      </mc:AlternateContent>
    </p:spTree>
    <p:extLst>
      <p:ext uri="{BB962C8B-B14F-4D97-AF65-F5344CB8AC3E}">
        <p14:creationId xmlns:p14="http://schemas.microsoft.com/office/powerpoint/2010/main" val="25403150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Results and Analysis</a:t>
            </a:r>
          </a:p>
        </p:txBody>
      </p:sp>
      <mc:AlternateContent xmlns:mc="http://schemas.openxmlformats.org/markup-compatibility/2006">
        <mc:Choice xmlns:cx1="http://schemas.microsoft.com/office/drawing/2015/9/8/chartex" Requires="cx1">
          <p:graphicFrame>
            <p:nvGraphicFramePr>
              <p:cNvPr id="3" name="Chart 2">
                <a:extLst>
                  <a:ext uri="{FF2B5EF4-FFF2-40B4-BE49-F238E27FC236}">
                    <a16:creationId xmlns:a16="http://schemas.microsoft.com/office/drawing/2014/main" id="{98A33E40-53A5-AB16-DE9A-04D1AE4A4D37}"/>
                  </a:ext>
                </a:extLst>
              </p:cNvPr>
              <p:cNvGraphicFramePr/>
              <p:nvPr>
                <p:extLst>
                  <p:ext uri="{D42A27DB-BD31-4B8C-83A1-F6EECF244321}">
                    <p14:modId xmlns:p14="http://schemas.microsoft.com/office/powerpoint/2010/main" val="655572688"/>
                  </p:ext>
                </p:extLst>
              </p:nvPr>
            </p:nvGraphicFramePr>
            <p:xfrm>
              <a:off x="4735032" y="2844074"/>
              <a:ext cx="4228879" cy="2537134"/>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3" name="Chart 2">
                <a:extLst>
                  <a:ext uri="{FF2B5EF4-FFF2-40B4-BE49-F238E27FC236}">
                    <a16:creationId xmlns:a16="http://schemas.microsoft.com/office/drawing/2014/main" id="{98A33E40-53A5-AB16-DE9A-04D1AE4A4D37}"/>
                  </a:ext>
                </a:extLst>
              </p:cNvPr>
              <p:cNvPicPr>
                <a:picLocks noGrp="1" noRot="1" noChangeAspect="1" noMove="1" noResize="1" noEditPoints="1" noAdjustHandles="1" noChangeArrowheads="1" noChangeShapeType="1"/>
              </p:cNvPicPr>
              <p:nvPr/>
            </p:nvPicPr>
            <p:blipFill>
              <a:blip r:embed="rId4"/>
              <a:stretch>
                <a:fillRect/>
              </a:stretch>
            </p:blipFill>
            <p:spPr>
              <a:xfrm>
                <a:off x="4735032" y="2844074"/>
                <a:ext cx="4228879" cy="2537134"/>
              </a:xfrm>
              <a:prstGeom prst="rect">
                <a:avLst/>
              </a:prstGeom>
            </p:spPr>
          </p:pic>
        </mc:Fallback>
      </mc:AlternateContent>
      <p:graphicFrame>
        <p:nvGraphicFramePr>
          <p:cNvPr id="5" name="Table 4">
            <a:extLst>
              <a:ext uri="{FF2B5EF4-FFF2-40B4-BE49-F238E27FC236}">
                <a16:creationId xmlns:a16="http://schemas.microsoft.com/office/drawing/2014/main" id="{D4DC0AD7-0181-7024-B804-857D9CAE6535}"/>
              </a:ext>
            </a:extLst>
          </p:cNvPr>
          <p:cNvGraphicFramePr>
            <a:graphicFrameLocks noGrp="1"/>
          </p:cNvGraphicFramePr>
          <p:nvPr>
            <p:extLst>
              <p:ext uri="{D42A27DB-BD31-4B8C-83A1-F6EECF244321}">
                <p14:modId xmlns:p14="http://schemas.microsoft.com/office/powerpoint/2010/main" val="1360744951"/>
              </p:ext>
            </p:extLst>
          </p:nvPr>
        </p:nvGraphicFramePr>
        <p:xfrm>
          <a:off x="180090" y="1838237"/>
          <a:ext cx="4534435" cy="3542965"/>
        </p:xfrm>
        <a:graphic>
          <a:graphicData uri="http://schemas.openxmlformats.org/drawingml/2006/table">
            <a:tbl>
              <a:tblPr firstRow="1" firstCol="1" bandRow="1">
                <a:tableStyleId>{5C22544A-7EE6-4342-B048-85BDC9FD1C3A}</a:tableStyleId>
              </a:tblPr>
              <a:tblGrid>
                <a:gridCol w="749474">
                  <a:extLst>
                    <a:ext uri="{9D8B030D-6E8A-4147-A177-3AD203B41FA5}">
                      <a16:colId xmlns:a16="http://schemas.microsoft.com/office/drawing/2014/main" val="891635705"/>
                    </a:ext>
                  </a:extLst>
                </a:gridCol>
                <a:gridCol w="611628">
                  <a:extLst>
                    <a:ext uri="{9D8B030D-6E8A-4147-A177-3AD203B41FA5}">
                      <a16:colId xmlns:a16="http://schemas.microsoft.com/office/drawing/2014/main" val="2656590580"/>
                    </a:ext>
                  </a:extLst>
                </a:gridCol>
                <a:gridCol w="817432">
                  <a:extLst>
                    <a:ext uri="{9D8B030D-6E8A-4147-A177-3AD203B41FA5}">
                      <a16:colId xmlns:a16="http://schemas.microsoft.com/office/drawing/2014/main" val="4202346932"/>
                    </a:ext>
                  </a:extLst>
                </a:gridCol>
                <a:gridCol w="721037">
                  <a:extLst>
                    <a:ext uri="{9D8B030D-6E8A-4147-A177-3AD203B41FA5}">
                      <a16:colId xmlns:a16="http://schemas.microsoft.com/office/drawing/2014/main" val="1716558061"/>
                    </a:ext>
                  </a:extLst>
                </a:gridCol>
                <a:gridCol w="817432">
                  <a:extLst>
                    <a:ext uri="{9D8B030D-6E8A-4147-A177-3AD203B41FA5}">
                      <a16:colId xmlns:a16="http://schemas.microsoft.com/office/drawing/2014/main" val="3762342294"/>
                    </a:ext>
                  </a:extLst>
                </a:gridCol>
                <a:gridCol w="817432">
                  <a:extLst>
                    <a:ext uri="{9D8B030D-6E8A-4147-A177-3AD203B41FA5}">
                      <a16:colId xmlns:a16="http://schemas.microsoft.com/office/drawing/2014/main" val="4103574721"/>
                    </a:ext>
                  </a:extLst>
                </a:gridCol>
              </a:tblGrid>
              <a:tr h="217521">
                <a:tc gridSpan="6">
                  <a:txBody>
                    <a:bodyPr/>
                    <a:lstStyle/>
                    <a:p>
                      <a:r>
                        <a:rPr lang="x-none" sz="900" kern="100">
                          <a:effectLst/>
                        </a:rPr>
                        <a:t>jyun</a:t>
                      </a:r>
                      <a:r>
                        <a:rPr lang="en-GB" sz="900" kern="100">
                          <a:effectLst/>
                        </a:rPr>
                        <a:t> (</a:t>
                      </a:r>
                      <a:r>
                        <a:rPr lang="zh-TW" sz="900" kern="100">
                          <a:effectLst/>
                        </a:rPr>
                        <a:t>怨</a:t>
                      </a:r>
                      <a:r>
                        <a:rPr lang="en-GB" sz="900" kern="100">
                          <a:effectLst/>
                        </a:rPr>
                        <a:t>=T3 </a:t>
                      </a:r>
                      <a:r>
                        <a:rPr lang="zh-TW" sz="900" kern="100">
                          <a:effectLst/>
                        </a:rPr>
                        <a:t>願</a:t>
                      </a:r>
                      <a:r>
                        <a:rPr lang="x-none" sz="900" kern="100">
                          <a:effectLst/>
                        </a:rPr>
                        <a:t>=</a:t>
                      </a:r>
                      <a:r>
                        <a:rPr lang="en-GB" sz="900" kern="100">
                          <a:effectLst/>
                        </a:rPr>
                        <a:t>T6)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8878" marR="78878" marT="39439" marB="39439" anchor="b"/>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2006698049"/>
                  </a:ext>
                </a:extLst>
              </a:tr>
              <a:tr h="437468">
                <a:tc>
                  <a:txBody>
                    <a:bodyPr/>
                    <a:lstStyle/>
                    <a:p>
                      <a:r>
                        <a:rPr lang="en-GB" sz="900" kern="100">
                          <a:effectLst/>
                        </a:rPr>
                        <a:t>Seconds (Normalised)</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en-GB" sz="900" kern="100">
                          <a:effectLst/>
                        </a:rPr>
                        <a:t>Character</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Mean F0 (Hz)</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tc>
                  <a:txBody>
                    <a:bodyPr/>
                    <a:lstStyle/>
                    <a:p>
                      <a:r>
                        <a:rPr lang="en-GB" sz="900" kern="100">
                          <a:effectLst/>
                        </a:rPr>
                        <a:t>Seconds (Normalised)</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en-GB" sz="900" kern="100">
                          <a:effectLst/>
                        </a:rPr>
                        <a:t>Character</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Mean F0 (Hz)</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877184031"/>
                  </a:ext>
                </a:extLst>
              </a:tr>
              <a:tr h="222152">
                <a:tc>
                  <a:txBody>
                    <a:bodyPr/>
                    <a:lstStyle/>
                    <a:p>
                      <a:r>
                        <a:rPr lang="en-GB" sz="900" kern="100">
                          <a:effectLst/>
                        </a:rPr>
                        <a:t>406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260.84</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tc>
                  <a:txBody>
                    <a:bodyPr/>
                    <a:lstStyle/>
                    <a:p>
                      <a:r>
                        <a:rPr lang="en-GB" sz="900" kern="100">
                          <a:effectLst/>
                        </a:rPr>
                        <a:t>1016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194.14</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523310266"/>
                  </a:ext>
                </a:extLst>
              </a:tr>
              <a:tr h="222152">
                <a:tc>
                  <a:txBody>
                    <a:bodyPr/>
                    <a:lstStyle/>
                    <a:p>
                      <a:r>
                        <a:rPr lang="en-GB" sz="900" kern="100">
                          <a:effectLst/>
                        </a:rPr>
                        <a:t>410</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210.22</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tc>
                  <a:txBody>
                    <a:bodyPr/>
                    <a:lstStyle/>
                    <a:p>
                      <a:r>
                        <a:rPr lang="en-GB" sz="900" kern="100">
                          <a:effectLst/>
                        </a:rPr>
                        <a:t>1025</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196.66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2740127281"/>
                  </a:ext>
                </a:extLst>
              </a:tr>
              <a:tr h="222152">
                <a:tc>
                  <a:txBody>
                    <a:bodyPr/>
                    <a:lstStyle/>
                    <a:p>
                      <a:r>
                        <a:rPr lang="en-GB" sz="900" kern="100">
                          <a:effectLst/>
                        </a:rPr>
                        <a:t>437</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178.04</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tc>
                  <a:txBody>
                    <a:bodyPr/>
                    <a:lstStyle/>
                    <a:p>
                      <a:r>
                        <a:rPr lang="en-GB" sz="900" kern="100">
                          <a:effectLst/>
                        </a:rPr>
                        <a:t>1110</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215.26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1284525050"/>
                  </a:ext>
                </a:extLst>
              </a:tr>
              <a:tr h="222152">
                <a:tc>
                  <a:txBody>
                    <a:bodyPr/>
                    <a:lstStyle/>
                    <a:p>
                      <a:r>
                        <a:rPr lang="en-GB" sz="900" kern="100">
                          <a:effectLst/>
                        </a:rPr>
                        <a:t>1449</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246.51</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tc>
                  <a:txBody>
                    <a:bodyPr/>
                    <a:lstStyle/>
                    <a:p>
                      <a:r>
                        <a:rPr lang="en-GB" sz="900" kern="100">
                          <a:effectLst/>
                        </a:rPr>
                        <a:t>1441</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195.25</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316557135"/>
                  </a:ext>
                </a:extLst>
              </a:tr>
              <a:tr h="222152">
                <a:tc>
                  <a:txBody>
                    <a:bodyPr/>
                    <a:lstStyle/>
                    <a:p>
                      <a:r>
                        <a:rPr lang="en-GB" sz="900" kern="100">
                          <a:effectLst/>
                        </a:rPr>
                        <a:t>1452</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192.04</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tc>
                  <a:txBody>
                    <a:bodyPr/>
                    <a:lstStyle/>
                    <a:p>
                      <a:r>
                        <a:rPr lang="en-GB" sz="900" kern="100">
                          <a:effectLst/>
                        </a:rPr>
                        <a:t>1442</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192.27</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3522002665"/>
                  </a:ext>
                </a:extLst>
              </a:tr>
              <a:tr h="222152">
                <a:tc>
                  <a:txBody>
                    <a:bodyPr/>
                    <a:lstStyle/>
                    <a:p>
                      <a:r>
                        <a:rPr lang="en-GB" sz="900" kern="100">
                          <a:effectLst/>
                        </a:rPr>
                        <a:t>1472</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198.40</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tc>
                  <a:txBody>
                    <a:bodyPr/>
                    <a:lstStyle/>
                    <a:p>
                      <a:r>
                        <a:rPr lang="en-GB" sz="900" kern="100">
                          <a:effectLst/>
                        </a:rPr>
                        <a:t>1446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201.92</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2002560046"/>
                  </a:ext>
                </a:extLst>
              </a:tr>
              <a:tr h="222152">
                <a:tc>
                  <a:txBody>
                    <a:bodyPr/>
                    <a:lstStyle/>
                    <a:p>
                      <a:r>
                        <a:rPr lang="en-GB" sz="900" kern="100">
                          <a:effectLst/>
                        </a:rPr>
                        <a:t>1509</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202.28</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tc>
                  <a:txBody>
                    <a:bodyPr/>
                    <a:lstStyle/>
                    <a:p>
                      <a:r>
                        <a:rPr lang="en-GB" sz="900" kern="100">
                          <a:effectLst/>
                        </a:rPr>
                        <a:t>1450</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192.09</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3635780050"/>
                  </a:ext>
                </a:extLst>
              </a:tr>
              <a:tr h="222152">
                <a:tc>
                  <a:txBody>
                    <a:bodyPr/>
                    <a:lstStyle/>
                    <a:p>
                      <a:r>
                        <a:rPr lang="en-GB" sz="900" kern="100">
                          <a:effectLst/>
                        </a:rPr>
                        <a:t>1521</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怨</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201.10</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tc>
                  <a:txBody>
                    <a:bodyPr/>
                    <a:lstStyle/>
                    <a:p>
                      <a:r>
                        <a:rPr lang="en-GB" sz="900" kern="100">
                          <a:effectLst/>
                        </a:rPr>
                        <a:t>1460</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189.69</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1321160365"/>
                  </a:ext>
                </a:extLst>
              </a:tr>
              <a:tr h="222152">
                <a:tc rowSpan="5" gridSpan="3">
                  <a:txBody>
                    <a:bodyPr/>
                    <a:lstStyle/>
                    <a:p>
                      <a:r>
                        <a:rPr lang="en-GB" sz="900" kern="100">
                          <a:effectLst/>
                        </a:rPr>
                        <a:t> </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8878" marR="78878" marT="39439" marB="39439" anchor="b"/>
                </a:tc>
                <a:tc rowSpan="5" hMerge="1">
                  <a:txBody>
                    <a:bodyPr/>
                    <a:lstStyle/>
                    <a:p>
                      <a:endParaRPr lang="en-GB"/>
                    </a:p>
                  </a:txBody>
                  <a:tcPr/>
                </a:tc>
                <a:tc rowSpan="5" hMerge="1">
                  <a:txBody>
                    <a:bodyPr/>
                    <a:lstStyle/>
                    <a:p>
                      <a:endParaRPr lang="en-GB"/>
                    </a:p>
                  </a:txBody>
                  <a:tcPr/>
                </a:tc>
                <a:tc>
                  <a:txBody>
                    <a:bodyPr/>
                    <a:lstStyle/>
                    <a:p>
                      <a:r>
                        <a:rPr lang="en-GB" sz="900" kern="100">
                          <a:effectLst/>
                        </a:rPr>
                        <a:t>1471</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202.80</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4077171081"/>
                  </a:ext>
                </a:extLst>
              </a:tr>
              <a:tr h="222152">
                <a:tc gridSpan="3" vMerge="1">
                  <a:txBody>
                    <a:bodyPr/>
                    <a:lstStyle/>
                    <a:p>
                      <a:endParaRPr lang="en-GB"/>
                    </a:p>
                  </a:txBody>
                  <a:tcPr/>
                </a:tc>
                <a:tc hMerge="1" vMerge="1">
                  <a:txBody>
                    <a:bodyPr/>
                    <a:lstStyle/>
                    <a:p>
                      <a:endParaRPr lang="en-GB"/>
                    </a:p>
                  </a:txBody>
                  <a:tcPr/>
                </a:tc>
                <a:tc hMerge="1" vMerge="1">
                  <a:txBody>
                    <a:bodyPr/>
                    <a:lstStyle/>
                    <a:p>
                      <a:endParaRPr lang="en-GB"/>
                    </a:p>
                  </a:txBody>
                  <a:tcPr/>
                </a:tc>
                <a:tc>
                  <a:txBody>
                    <a:bodyPr/>
                    <a:lstStyle/>
                    <a:p>
                      <a:r>
                        <a:rPr lang="en-GB" sz="900" kern="100">
                          <a:effectLst/>
                        </a:rPr>
                        <a:t>1505</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192.27</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2324116565"/>
                  </a:ext>
                </a:extLst>
              </a:tr>
              <a:tr h="222152">
                <a:tc gridSpan="3" vMerge="1">
                  <a:txBody>
                    <a:bodyPr/>
                    <a:lstStyle/>
                    <a:p>
                      <a:endParaRPr lang="en-GB"/>
                    </a:p>
                  </a:txBody>
                  <a:tcPr/>
                </a:tc>
                <a:tc hMerge="1" vMerge="1">
                  <a:txBody>
                    <a:bodyPr/>
                    <a:lstStyle/>
                    <a:p>
                      <a:endParaRPr lang="en-GB"/>
                    </a:p>
                  </a:txBody>
                  <a:tcPr/>
                </a:tc>
                <a:tc hMerge="1" vMerge="1">
                  <a:txBody>
                    <a:bodyPr/>
                    <a:lstStyle/>
                    <a:p>
                      <a:endParaRPr lang="en-GB"/>
                    </a:p>
                  </a:txBody>
                  <a:tcPr/>
                </a:tc>
                <a:tc>
                  <a:txBody>
                    <a:bodyPr/>
                    <a:lstStyle/>
                    <a:p>
                      <a:r>
                        <a:rPr lang="en-GB" sz="900" kern="100">
                          <a:effectLst/>
                        </a:rPr>
                        <a:t>1507</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199.86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1443165800"/>
                  </a:ext>
                </a:extLst>
              </a:tr>
              <a:tr h="222152">
                <a:tc gridSpan="3" vMerge="1">
                  <a:txBody>
                    <a:bodyPr/>
                    <a:lstStyle/>
                    <a:p>
                      <a:endParaRPr lang="en-GB"/>
                    </a:p>
                  </a:txBody>
                  <a:tcPr/>
                </a:tc>
                <a:tc hMerge="1" vMerge="1">
                  <a:txBody>
                    <a:bodyPr/>
                    <a:lstStyle/>
                    <a:p>
                      <a:endParaRPr lang="en-GB"/>
                    </a:p>
                  </a:txBody>
                  <a:tcPr/>
                </a:tc>
                <a:tc hMerge="1" vMerge="1">
                  <a:txBody>
                    <a:bodyPr/>
                    <a:lstStyle/>
                    <a:p>
                      <a:endParaRPr lang="en-GB"/>
                    </a:p>
                  </a:txBody>
                  <a:tcPr/>
                </a:tc>
                <a:tc>
                  <a:txBody>
                    <a:bodyPr/>
                    <a:lstStyle/>
                    <a:p>
                      <a:r>
                        <a:rPr lang="en-GB" sz="900" kern="100">
                          <a:effectLst/>
                        </a:rPr>
                        <a:t>1516</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a:effectLst/>
                        </a:rPr>
                        <a:t>216.53</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5518712"/>
                  </a:ext>
                </a:extLst>
              </a:tr>
              <a:tr h="222152">
                <a:tc gridSpan="3" vMerge="1">
                  <a:txBody>
                    <a:bodyPr/>
                    <a:lstStyle/>
                    <a:p>
                      <a:endParaRPr lang="en-GB"/>
                    </a:p>
                  </a:txBody>
                  <a:tcPr/>
                </a:tc>
                <a:tc hMerge="1" vMerge="1">
                  <a:txBody>
                    <a:bodyPr/>
                    <a:lstStyle/>
                    <a:p>
                      <a:endParaRPr lang="en-GB"/>
                    </a:p>
                  </a:txBody>
                  <a:tcPr/>
                </a:tc>
                <a:tc hMerge="1" vMerge="1">
                  <a:txBody>
                    <a:bodyPr/>
                    <a:lstStyle/>
                    <a:p>
                      <a:endParaRPr lang="en-GB"/>
                    </a:p>
                  </a:txBody>
                  <a:tcPr/>
                </a:tc>
                <a:tc>
                  <a:txBody>
                    <a:bodyPr/>
                    <a:lstStyle/>
                    <a:p>
                      <a:r>
                        <a:rPr lang="en-GB" sz="900" kern="100">
                          <a:effectLst/>
                        </a:rPr>
                        <a:t>1520</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b"/>
                </a:tc>
                <a:tc>
                  <a:txBody>
                    <a:bodyPr/>
                    <a:lstStyle/>
                    <a:p>
                      <a:r>
                        <a:rPr lang="zh-TW" sz="900" kern="100">
                          <a:effectLst/>
                        </a:rPr>
                        <a:t>願</a:t>
                      </a:r>
                      <a:endParaRPr lang="en-GB" sz="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nchor="ctr"/>
                </a:tc>
                <a:tc>
                  <a:txBody>
                    <a:bodyPr/>
                    <a:lstStyle/>
                    <a:p>
                      <a:r>
                        <a:rPr lang="en-GB" sz="900" kern="100" dirty="0">
                          <a:effectLst/>
                        </a:rPr>
                        <a:t>199.52</a:t>
                      </a:r>
                      <a:endParaRPr lang="en-GB" sz="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4528" marR="54528" marT="0" marB="0"/>
                </a:tc>
                <a:extLst>
                  <a:ext uri="{0D108BD9-81ED-4DB2-BD59-A6C34878D82A}">
                    <a16:rowId xmlns:a16="http://schemas.microsoft.com/office/drawing/2014/main" val="2307743477"/>
                  </a:ext>
                </a:extLst>
              </a:tr>
            </a:tbl>
          </a:graphicData>
        </a:graphic>
      </p:graphicFrame>
    </p:spTree>
    <p:extLst>
      <p:ext uri="{BB962C8B-B14F-4D97-AF65-F5344CB8AC3E}">
        <p14:creationId xmlns:p14="http://schemas.microsoft.com/office/powerpoint/2010/main" val="192895419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Results and Analysis</a:t>
            </a:r>
          </a:p>
        </p:txBody>
      </p:sp>
      <p:graphicFrame>
        <p:nvGraphicFramePr>
          <p:cNvPr id="2" name="Table 1">
            <a:extLst>
              <a:ext uri="{FF2B5EF4-FFF2-40B4-BE49-F238E27FC236}">
                <a16:creationId xmlns:a16="http://schemas.microsoft.com/office/drawing/2014/main" id="{314F2624-9E54-80DD-DBF2-4873175ECD4B}"/>
              </a:ext>
            </a:extLst>
          </p:cNvPr>
          <p:cNvGraphicFramePr>
            <a:graphicFrameLocks noGrp="1"/>
          </p:cNvGraphicFramePr>
          <p:nvPr>
            <p:extLst>
              <p:ext uri="{D42A27DB-BD31-4B8C-83A1-F6EECF244321}">
                <p14:modId xmlns:p14="http://schemas.microsoft.com/office/powerpoint/2010/main" val="3876335197"/>
              </p:ext>
            </p:extLst>
          </p:nvPr>
        </p:nvGraphicFramePr>
        <p:xfrm>
          <a:off x="0" y="1690688"/>
          <a:ext cx="4740684" cy="4351331"/>
        </p:xfrm>
        <a:graphic>
          <a:graphicData uri="http://schemas.openxmlformats.org/drawingml/2006/table">
            <a:tbl>
              <a:tblPr firstRow="1" firstCol="1" bandRow="1">
                <a:tableStyleId>{5C22544A-7EE6-4342-B048-85BDC9FD1C3A}</a:tableStyleId>
              </a:tblPr>
              <a:tblGrid>
                <a:gridCol w="794896">
                  <a:extLst>
                    <a:ext uri="{9D8B030D-6E8A-4147-A177-3AD203B41FA5}">
                      <a16:colId xmlns:a16="http://schemas.microsoft.com/office/drawing/2014/main" val="1441183519"/>
                    </a:ext>
                  </a:extLst>
                </a:gridCol>
                <a:gridCol w="674280">
                  <a:extLst>
                    <a:ext uri="{9D8B030D-6E8A-4147-A177-3AD203B41FA5}">
                      <a16:colId xmlns:a16="http://schemas.microsoft.com/office/drawing/2014/main" val="3477788518"/>
                    </a:ext>
                  </a:extLst>
                </a:gridCol>
                <a:gridCol w="901166">
                  <a:extLst>
                    <a:ext uri="{9D8B030D-6E8A-4147-A177-3AD203B41FA5}">
                      <a16:colId xmlns:a16="http://schemas.microsoft.com/office/drawing/2014/main" val="1298742021"/>
                    </a:ext>
                  </a:extLst>
                </a:gridCol>
                <a:gridCol w="794896">
                  <a:extLst>
                    <a:ext uri="{9D8B030D-6E8A-4147-A177-3AD203B41FA5}">
                      <a16:colId xmlns:a16="http://schemas.microsoft.com/office/drawing/2014/main" val="3944049358"/>
                    </a:ext>
                  </a:extLst>
                </a:gridCol>
                <a:gridCol w="674280">
                  <a:extLst>
                    <a:ext uri="{9D8B030D-6E8A-4147-A177-3AD203B41FA5}">
                      <a16:colId xmlns:a16="http://schemas.microsoft.com/office/drawing/2014/main" val="3215160254"/>
                    </a:ext>
                  </a:extLst>
                </a:gridCol>
                <a:gridCol w="901166">
                  <a:extLst>
                    <a:ext uri="{9D8B030D-6E8A-4147-A177-3AD203B41FA5}">
                      <a16:colId xmlns:a16="http://schemas.microsoft.com/office/drawing/2014/main" val="2893606755"/>
                    </a:ext>
                  </a:extLst>
                </a:gridCol>
              </a:tblGrid>
              <a:tr h="152977">
                <a:tc gridSpan="6">
                  <a:txBody>
                    <a:bodyPr/>
                    <a:lstStyle/>
                    <a:p>
                      <a:r>
                        <a:rPr lang="en-GB" sz="1000" kern="100">
                          <a:effectLst/>
                        </a:rPr>
                        <a:t>jan (</a:t>
                      </a:r>
                      <a:r>
                        <a:rPr lang="zh-TW" sz="1000" kern="100">
                          <a:effectLst/>
                        </a:rPr>
                        <a:t>印</a:t>
                      </a:r>
                      <a:r>
                        <a:rPr lang="en-GB" sz="1000" kern="100">
                          <a:effectLst/>
                        </a:rPr>
                        <a:t>=T3 </a:t>
                      </a:r>
                      <a:r>
                        <a:rPr lang="zh-TW" sz="1000" kern="100">
                          <a:effectLst/>
                        </a:rPr>
                        <a:t>孕</a:t>
                      </a:r>
                      <a:r>
                        <a:rPr lang="x-none" sz="1000" kern="100">
                          <a:effectLst/>
                        </a:rPr>
                        <a:t>=</a:t>
                      </a:r>
                      <a:r>
                        <a:rPr lang="en-GB" sz="1000" kern="100">
                          <a:effectLst/>
                        </a:rPr>
                        <a:t>T6)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789051310"/>
                  </a:ext>
                </a:extLst>
              </a:tr>
              <a:tr h="458930">
                <a:tc>
                  <a:txBody>
                    <a:bodyPr/>
                    <a:lstStyle/>
                    <a:p>
                      <a:r>
                        <a:rPr lang="en-GB" sz="1000" kern="100">
                          <a:effectLst/>
                        </a:rPr>
                        <a:t>Seconds (Normalised)</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en-GB" sz="1000" kern="100">
                          <a:effectLst/>
                        </a:rPr>
                        <a:t>Character</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Mean F0 (Hz)</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Seconds (Normalised)</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en-GB" sz="1000" kern="100">
                          <a:effectLst/>
                        </a:rPr>
                        <a:t>Character</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Mean F0 (Hz)</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1207993440"/>
                  </a:ext>
                </a:extLst>
              </a:tr>
              <a:tr h="233714">
                <a:tc>
                  <a:txBody>
                    <a:bodyPr/>
                    <a:lstStyle/>
                    <a:p>
                      <a:r>
                        <a:rPr lang="en-GB" sz="1000" kern="100">
                          <a:effectLst/>
                        </a:rPr>
                        <a:t>192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215.14</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189</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201.01</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2744672465"/>
                  </a:ext>
                </a:extLst>
              </a:tr>
              <a:tr h="233714">
                <a:tc>
                  <a:txBody>
                    <a:bodyPr/>
                    <a:lstStyle/>
                    <a:p>
                      <a:r>
                        <a:rPr lang="en-GB" sz="1000" kern="100">
                          <a:effectLst/>
                        </a:rPr>
                        <a:t>196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205.19</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192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181.91</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620698931"/>
                  </a:ext>
                </a:extLst>
              </a:tr>
              <a:tr h="233714">
                <a:tc>
                  <a:txBody>
                    <a:bodyPr/>
                    <a:lstStyle/>
                    <a:p>
                      <a:r>
                        <a:rPr lang="en-GB" sz="1000" kern="100">
                          <a:effectLst/>
                        </a:rPr>
                        <a:t>196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200.33</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323</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240.72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3024536923"/>
                  </a:ext>
                </a:extLst>
              </a:tr>
              <a:tr h="233714">
                <a:tc>
                  <a:txBody>
                    <a:bodyPr/>
                    <a:lstStyle/>
                    <a:p>
                      <a:r>
                        <a:rPr lang="en-GB" sz="1000" kern="100">
                          <a:effectLst/>
                        </a:rPr>
                        <a:t>235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191.98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328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187.35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3198784802"/>
                  </a:ext>
                </a:extLst>
              </a:tr>
              <a:tr h="233714">
                <a:tc>
                  <a:txBody>
                    <a:bodyPr/>
                    <a:lstStyle/>
                    <a:p>
                      <a:r>
                        <a:rPr lang="en-GB" sz="1000" kern="100">
                          <a:effectLst/>
                        </a:rPr>
                        <a:t>290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198.86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380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187.86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3746053714"/>
                  </a:ext>
                </a:extLst>
              </a:tr>
              <a:tr h="233714">
                <a:tc>
                  <a:txBody>
                    <a:bodyPr/>
                    <a:lstStyle/>
                    <a:p>
                      <a:r>
                        <a:rPr lang="en-GB" sz="1000" kern="100">
                          <a:effectLst/>
                        </a:rPr>
                        <a:t>1348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220.98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422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194.97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3503291022"/>
                  </a:ext>
                </a:extLst>
              </a:tr>
              <a:tr h="233714">
                <a:tc>
                  <a:txBody>
                    <a:bodyPr/>
                    <a:lstStyle/>
                    <a:p>
                      <a:r>
                        <a:rPr lang="en-GB" sz="1000" kern="100">
                          <a:effectLst/>
                        </a:rPr>
                        <a:t>1602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188.22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1598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207.27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3513394567"/>
                  </a:ext>
                </a:extLst>
              </a:tr>
              <a:tr h="233714">
                <a:tc>
                  <a:txBody>
                    <a:bodyPr/>
                    <a:lstStyle/>
                    <a:p>
                      <a:r>
                        <a:rPr lang="en-GB" sz="1000" kern="100">
                          <a:effectLst/>
                        </a:rPr>
                        <a:t>1612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190.85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1601</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200.28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3673171226"/>
                  </a:ext>
                </a:extLst>
              </a:tr>
              <a:tr h="233714">
                <a:tc>
                  <a:txBody>
                    <a:bodyPr/>
                    <a:lstStyle/>
                    <a:p>
                      <a:r>
                        <a:rPr lang="en-GB" sz="1000" kern="100">
                          <a:effectLst/>
                        </a:rPr>
                        <a:t>1620</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201.46</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1607</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184.68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10345170"/>
                  </a:ext>
                </a:extLst>
              </a:tr>
              <a:tr h="233714">
                <a:tc>
                  <a:txBody>
                    <a:bodyPr/>
                    <a:lstStyle/>
                    <a:p>
                      <a:r>
                        <a:rPr lang="en-GB" sz="1000" kern="100">
                          <a:effectLst/>
                        </a:rPr>
                        <a:t>1633</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印</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224.08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1608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178.23</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1809098763"/>
                  </a:ext>
                </a:extLst>
              </a:tr>
              <a:tr h="233714">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1611</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175.85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4163844771"/>
                  </a:ext>
                </a:extLst>
              </a:tr>
              <a:tr h="233714">
                <a:tc>
                  <a:txBody>
                    <a:bodyPr/>
                    <a:lstStyle/>
                    <a:p>
                      <a:endParaRPr lang="en-GB" sz="1000" kern="100">
                        <a:effectLst/>
                        <a:latin typeface="Calibri" panose="020F0502020204030204" pitchFamily="34" charset="0"/>
                        <a:cs typeface="Times New Roman" panose="02020603050405020304" pitchFamily="18" charset="0"/>
                      </a:endParaRPr>
                    </a:p>
                  </a:txBody>
                  <a:tcPr marL="57366" marR="57366" marT="0" marB="0" anchor="b"/>
                </a:tc>
                <a:tc>
                  <a:txBody>
                    <a:bodyPr/>
                    <a:lstStyle/>
                    <a:p>
                      <a:endParaRPr lang="en-GB" sz="1000" kern="100">
                        <a:effectLst/>
                        <a:latin typeface="Calibri" panose="020F0502020204030204" pitchFamily="34" charset="0"/>
                        <a:cs typeface="Times New Roman" panose="02020603050405020304" pitchFamily="18" charset="0"/>
                      </a:endParaRPr>
                    </a:p>
                  </a:txBody>
                  <a:tcPr marL="57366" marR="57366" marT="0" marB="0" anchor="ctr"/>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1613</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196.08</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3001025697"/>
                  </a:ext>
                </a:extLst>
              </a:tr>
              <a:tr h="233714">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1621</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177.72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661395269"/>
                  </a:ext>
                </a:extLst>
              </a:tr>
              <a:tr h="233714">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1634</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187.39</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737283278"/>
                  </a:ext>
                </a:extLst>
              </a:tr>
              <a:tr h="233714">
                <a:tc>
                  <a:txBody>
                    <a:bodyPr/>
                    <a:lstStyle/>
                    <a:p>
                      <a:endParaRPr lang="en-GB" sz="1000" kern="100">
                        <a:effectLst/>
                        <a:latin typeface="Calibri" panose="020F0502020204030204" pitchFamily="34" charset="0"/>
                        <a:cs typeface="Times New Roman" panose="02020603050405020304" pitchFamily="18" charset="0"/>
                      </a:endParaRPr>
                    </a:p>
                  </a:txBody>
                  <a:tcPr marL="57366" marR="57366" marT="0" marB="0" anchor="b"/>
                </a:tc>
                <a:tc>
                  <a:txBody>
                    <a:bodyPr/>
                    <a:lstStyle/>
                    <a:p>
                      <a:endParaRPr lang="en-GB" sz="1000" kern="100">
                        <a:effectLst/>
                        <a:latin typeface="Calibri" panose="020F0502020204030204" pitchFamily="34" charset="0"/>
                        <a:cs typeface="Times New Roman" panose="02020603050405020304" pitchFamily="18" charset="0"/>
                      </a:endParaRPr>
                    </a:p>
                  </a:txBody>
                  <a:tcPr marL="57366" marR="57366" marT="0" marB="0" anchor="ctr"/>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1635</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196.12</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2111643107"/>
                  </a:ext>
                </a:extLst>
              </a:tr>
              <a:tr h="233714">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a:effectLst/>
                        </a:rPr>
                        <a:t> </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tc>
                  <a:txBody>
                    <a:bodyPr/>
                    <a:lstStyle/>
                    <a:p>
                      <a:r>
                        <a:rPr lang="en-GB" sz="1000" kern="100">
                          <a:effectLst/>
                        </a:rPr>
                        <a:t>1643</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b"/>
                </a:tc>
                <a:tc>
                  <a:txBody>
                    <a:bodyPr/>
                    <a:lstStyle/>
                    <a:p>
                      <a:r>
                        <a:rPr lang="zh-TW" sz="1000" kern="100">
                          <a:effectLst/>
                        </a:rPr>
                        <a:t>孕</a:t>
                      </a:r>
                      <a:endParaRPr lang="en-GB" sz="1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nchor="ctr"/>
                </a:tc>
                <a:tc>
                  <a:txBody>
                    <a:bodyPr/>
                    <a:lstStyle/>
                    <a:p>
                      <a:r>
                        <a:rPr lang="en-GB" sz="1000" kern="100" dirty="0">
                          <a:effectLst/>
                        </a:rPr>
                        <a:t>188.60</a:t>
                      </a:r>
                      <a:endParaRPr lang="en-GB" sz="1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7366" marR="57366" marT="0" marB="0"/>
                </a:tc>
                <a:extLst>
                  <a:ext uri="{0D108BD9-81ED-4DB2-BD59-A6C34878D82A}">
                    <a16:rowId xmlns:a16="http://schemas.microsoft.com/office/drawing/2014/main" val="3648111784"/>
                  </a:ext>
                </a:extLst>
              </a:tr>
            </a:tbl>
          </a:graphicData>
        </a:graphic>
      </p:graphicFrame>
      <mc:AlternateContent xmlns:mc="http://schemas.openxmlformats.org/markup-compatibility/2006">
        <mc:Choice xmlns:cx1="http://schemas.microsoft.com/office/drawing/2015/9/8/chartex" Requires="cx1">
          <p:graphicFrame>
            <p:nvGraphicFramePr>
              <p:cNvPr id="6" name="Chart 5">
                <a:extLst>
                  <a:ext uri="{FF2B5EF4-FFF2-40B4-BE49-F238E27FC236}">
                    <a16:creationId xmlns:a16="http://schemas.microsoft.com/office/drawing/2014/main" id="{C0BC1FA8-2F45-3CFC-DCEB-5DBA37F71AA3}"/>
                  </a:ext>
                </a:extLst>
              </p:cNvPr>
              <p:cNvGraphicFramePr/>
              <p:nvPr>
                <p:extLst>
                  <p:ext uri="{D42A27DB-BD31-4B8C-83A1-F6EECF244321}">
                    <p14:modId xmlns:p14="http://schemas.microsoft.com/office/powerpoint/2010/main" val="2034392328"/>
                  </p:ext>
                </p:extLst>
              </p:nvPr>
            </p:nvGraphicFramePr>
            <p:xfrm>
              <a:off x="4740684" y="2587412"/>
              <a:ext cx="4263297" cy="2557881"/>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6" name="Chart 5">
                <a:extLst>
                  <a:ext uri="{FF2B5EF4-FFF2-40B4-BE49-F238E27FC236}">
                    <a16:creationId xmlns:a16="http://schemas.microsoft.com/office/drawing/2014/main" id="{C0BC1FA8-2F45-3CFC-DCEB-5DBA37F71AA3}"/>
                  </a:ext>
                </a:extLst>
              </p:cNvPr>
              <p:cNvPicPr>
                <a:picLocks noGrp="1" noRot="1" noChangeAspect="1" noMove="1" noResize="1" noEditPoints="1" noAdjustHandles="1" noChangeArrowheads="1" noChangeShapeType="1"/>
              </p:cNvPicPr>
              <p:nvPr/>
            </p:nvPicPr>
            <p:blipFill>
              <a:blip r:embed="rId4"/>
              <a:stretch>
                <a:fillRect/>
              </a:stretch>
            </p:blipFill>
            <p:spPr>
              <a:xfrm>
                <a:off x="4740684" y="2587412"/>
                <a:ext cx="4263297" cy="2557881"/>
              </a:xfrm>
              <a:prstGeom prst="rect">
                <a:avLst/>
              </a:prstGeom>
            </p:spPr>
          </p:pic>
        </mc:Fallback>
      </mc:AlternateContent>
    </p:spTree>
    <p:extLst>
      <p:ext uri="{BB962C8B-B14F-4D97-AF65-F5344CB8AC3E}">
        <p14:creationId xmlns:p14="http://schemas.microsoft.com/office/powerpoint/2010/main" val="307335630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Results and Analysis</a:t>
            </a:r>
          </a:p>
        </p:txBody>
      </p:sp>
      <p:graphicFrame>
        <p:nvGraphicFramePr>
          <p:cNvPr id="5" name="Chart 4">
            <a:extLst>
              <a:ext uri="{FF2B5EF4-FFF2-40B4-BE49-F238E27FC236}">
                <a16:creationId xmlns:a16="http://schemas.microsoft.com/office/drawing/2014/main" id="{A0110C6C-89AE-B5CE-0ECE-B50448784FD7}"/>
              </a:ext>
            </a:extLst>
          </p:cNvPr>
          <p:cNvGraphicFramePr/>
          <p:nvPr>
            <p:extLst>
              <p:ext uri="{D42A27DB-BD31-4B8C-83A1-F6EECF244321}">
                <p14:modId xmlns:p14="http://schemas.microsoft.com/office/powerpoint/2010/main" val="2465683330"/>
              </p:ext>
            </p:extLst>
          </p:nvPr>
        </p:nvGraphicFramePr>
        <p:xfrm>
          <a:off x="1173499" y="2072825"/>
          <a:ext cx="6797001" cy="417163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56478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dirty="0">
                <a:latin typeface="Impact"/>
                <a:cs typeface="Calibri"/>
              </a:rPr>
              <a:t>Phonetic Account</a:t>
            </a: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4847897"/>
          </a:xfrm>
        </p:spPr>
        <p:txBody>
          <a:bodyPr lIns="91440" tIns="45720" rIns="91440" bIns="45720" anchor="t"/>
          <a:lstStyle/>
          <a:p>
            <a:pPr marL="0" indent="0">
              <a:buNone/>
            </a:pPr>
            <a:r>
              <a:rPr lang="en-CA" dirty="0">
                <a:latin typeface="+mn-lt"/>
                <a:cs typeface="Times"/>
              </a:rPr>
              <a:t>Hyper- and hypo-articulation (H&amp;H) Theory (Lindblom 1990)</a:t>
            </a:r>
          </a:p>
          <a:p>
            <a:pPr marL="0" indent="0">
              <a:buNone/>
            </a:pPr>
            <a:r>
              <a:rPr lang="en-CA" dirty="0">
                <a:latin typeface="+mn-lt"/>
                <a:cs typeface="Times"/>
              </a:rPr>
              <a:t>Speaker aware of the listener’s need or lack thereof need for adjustment of speech:</a:t>
            </a:r>
          </a:p>
          <a:p>
            <a:r>
              <a:rPr lang="en-CA" dirty="0">
                <a:latin typeface="+mn-lt"/>
                <a:cs typeface="Times"/>
              </a:rPr>
              <a:t>Hyper-articulated speech - future and output-oriented process (e.g. trying to articulate a target sound accurately);</a:t>
            </a:r>
          </a:p>
          <a:p>
            <a:r>
              <a:rPr lang="en-CA" dirty="0">
                <a:latin typeface="+mn-lt"/>
                <a:cs typeface="Times"/>
              </a:rPr>
              <a:t>Hypo-articulated speech - movement-economical, system-oriented process (e.g. trying to hit the target sound with minimal effort). </a:t>
            </a:r>
            <a:endParaRPr lang="en-CA" dirty="0">
              <a:latin typeface="+mn-lt"/>
              <a:cs typeface="Times" pitchFamily="2" charset="0"/>
            </a:endParaRPr>
          </a:p>
        </p:txBody>
      </p:sp>
    </p:spTree>
    <p:extLst>
      <p:ext uri="{BB962C8B-B14F-4D97-AF65-F5344CB8AC3E}">
        <p14:creationId xmlns:p14="http://schemas.microsoft.com/office/powerpoint/2010/main" val="16088606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Results and Analysis</a:t>
            </a:r>
          </a:p>
        </p:txBody>
      </p:sp>
      <mc:AlternateContent xmlns:mc="http://schemas.openxmlformats.org/markup-compatibility/2006">
        <mc:Choice xmlns:cx1="http://schemas.microsoft.com/office/drawing/2015/9/8/chartex" Requires="cx1">
          <p:graphicFrame>
            <p:nvGraphicFramePr>
              <p:cNvPr id="2" name="Chart 1">
                <a:extLst>
                  <a:ext uri="{FF2B5EF4-FFF2-40B4-BE49-F238E27FC236}">
                    <a16:creationId xmlns:a16="http://schemas.microsoft.com/office/drawing/2014/main" id="{84725F90-6E85-9940-A76E-56698F1F16D0}"/>
                  </a:ext>
                </a:extLst>
              </p:cNvPr>
              <p:cNvGraphicFramePr/>
              <p:nvPr>
                <p:extLst>
                  <p:ext uri="{D42A27DB-BD31-4B8C-83A1-F6EECF244321}">
                    <p14:modId xmlns:p14="http://schemas.microsoft.com/office/powerpoint/2010/main" val="2877934300"/>
                  </p:ext>
                </p:extLst>
              </p:nvPr>
            </p:nvGraphicFramePr>
            <p:xfrm>
              <a:off x="718180" y="1799870"/>
              <a:ext cx="7707640" cy="4635087"/>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2" name="Chart 1">
                <a:extLst>
                  <a:ext uri="{FF2B5EF4-FFF2-40B4-BE49-F238E27FC236}">
                    <a16:creationId xmlns:a16="http://schemas.microsoft.com/office/drawing/2014/main" id="{84725F90-6E85-9940-A76E-56698F1F16D0}"/>
                  </a:ext>
                </a:extLst>
              </p:cNvPr>
              <p:cNvPicPr>
                <a:picLocks noGrp="1" noRot="1" noChangeAspect="1" noMove="1" noResize="1" noEditPoints="1" noAdjustHandles="1" noChangeArrowheads="1" noChangeShapeType="1"/>
              </p:cNvPicPr>
              <p:nvPr/>
            </p:nvPicPr>
            <p:blipFill>
              <a:blip r:embed="rId4"/>
              <a:stretch>
                <a:fillRect/>
              </a:stretch>
            </p:blipFill>
            <p:spPr>
              <a:xfrm>
                <a:off x="718180" y="1799870"/>
                <a:ext cx="7707640" cy="4635087"/>
              </a:xfrm>
              <a:prstGeom prst="rect">
                <a:avLst/>
              </a:prstGeom>
            </p:spPr>
          </p:pic>
        </mc:Fallback>
      </mc:AlternateContent>
    </p:spTree>
    <p:extLst>
      <p:ext uri="{BB962C8B-B14F-4D97-AF65-F5344CB8AC3E}">
        <p14:creationId xmlns:p14="http://schemas.microsoft.com/office/powerpoint/2010/main" val="40742668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Discussion and Conclusion</a:t>
            </a:r>
          </a:p>
        </p:txBody>
      </p:sp>
      <p:sp>
        <p:nvSpPr>
          <p:cNvPr id="3" name="Text Placeholder 2">
            <a:extLst>
              <a:ext uri="{FF2B5EF4-FFF2-40B4-BE49-F238E27FC236}">
                <a16:creationId xmlns:a16="http://schemas.microsoft.com/office/drawing/2014/main" id="{1363BABB-FBB3-6A60-1C40-35C4FDE6812A}"/>
              </a:ext>
            </a:extLst>
          </p:cNvPr>
          <p:cNvSpPr>
            <a:spLocks noGrp="1"/>
          </p:cNvSpPr>
          <p:nvPr>
            <p:ph type="body" sz="quarter" idx="13"/>
          </p:nvPr>
        </p:nvSpPr>
        <p:spPr>
          <a:xfrm>
            <a:off x="628650" y="1951630"/>
            <a:ext cx="7886700" cy="4666883"/>
          </a:xfrm>
        </p:spPr>
        <p:txBody>
          <a:bodyPr lIns="91440" tIns="45720" rIns="91440" bIns="45720" anchor="t"/>
          <a:lstStyle/>
          <a:p>
            <a:pPr marL="0" indent="0">
              <a:buNone/>
            </a:pPr>
            <a:endParaRPr lang="en-US" dirty="0">
              <a:latin typeface="Calibri"/>
              <a:cs typeface="Times"/>
            </a:endParaRPr>
          </a:p>
          <a:p>
            <a:r>
              <a:rPr lang="en-US" dirty="0">
                <a:latin typeface="Calibri"/>
                <a:cs typeface="Times"/>
              </a:rPr>
              <a:t>Trend that the F0 pitch range between T3 and T6 for F22 is being spread further apart throughout the experiment. </a:t>
            </a:r>
          </a:p>
          <a:p>
            <a:r>
              <a:rPr lang="en-US" dirty="0">
                <a:latin typeface="Calibri"/>
                <a:cs typeface="Times"/>
              </a:rPr>
              <a:t>Trend of unmerging is not shown in all recorded word pairs, this might be due to a phenomenon called lexical diffusion (Cheung 1986).</a:t>
            </a:r>
          </a:p>
        </p:txBody>
      </p:sp>
    </p:spTree>
    <p:extLst>
      <p:ext uri="{BB962C8B-B14F-4D97-AF65-F5344CB8AC3E}">
        <p14:creationId xmlns:p14="http://schemas.microsoft.com/office/powerpoint/2010/main" val="42361987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27F810-B4F4-44D7-532E-2A1EF9DE02E8}"/>
              </a:ext>
            </a:extLst>
          </p:cNvPr>
          <p:cNvSpPr>
            <a:spLocks noGrp="1"/>
          </p:cNvSpPr>
          <p:nvPr>
            <p:ph type="title"/>
          </p:nvPr>
        </p:nvSpPr>
        <p:spPr/>
        <p:txBody>
          <a:bodyPr/>
          <a:lstStyle/>
          <a:p>
            <a:r>
              <a:rPr lang="en-US" dirty="0"/>
              <a:t>Discussion and Conclusion</a:t>
            </a:r>
          </a:p>
        </p:txBody>
      </p:sp>
      <p:sp>
        <p:nvSpPr>
          <p:cNvPr id="3" name="Text Placeholder 2">
            <a:extLst>
              <a:ext uri="{FF2B5EF4-FFF2-40B4-BE49-F238E27FC236}">
                <a16:creationId xmlns:a16="http://schemas.microsoft.com/office/drawing/2014/main" id="{1363BABB-FBB3-6A60-1C40-35C4FDE6812A}"/>
              </a:ext>
            </a:extLst>
          </p:cNvPr>
          <p:cNvSpPr>
            <a:spLocks noGrp="1"/>
          </p:cNvSpPr>
          <p:nvPr>
            <p:ph type="body" sz="quarter" idx="13"/>
          </p:nvPr>
        </p:nvSpPr>
        <p:spPr>
          <a:xfrm>
            <a:off x="628650" y="1951630"/>
            <a:ext cx="7886700" cy="4666883"/>
          </a:xfrm>
        </p:spPr>
        <p:txBody>
          <a:bodyPr lIns="91440" tIns="45720" rIns="91440" bIns="45720" anchor="t"/>
          <a:lstStyle/>
          <a:p>
            <a:pPr marL="0" indent="0">
              <a:buNone/>
            </a:pPr>
            <a:endParaRPr lang="en-US" sz="3200" dirty="0">
              <a:latin typeface="Calibri"/>
              <a:cs typeface="Times"/>
            </a:endParaRPr>
          </a:p>
          <a:p>
            <a:r>
              <a:rPr lang="en-US" sz="3200" dirty="0">
                <a:latin typeface="Calibri"/>
                <a:cs typeface="Times"/>
              </a:rPr>
              <a:t>The downward trend of T3’s F0 throughout the experiment is yet another interesting observation as well</a:t>
            </a:r>
          </a:p>
          <a:p>
            <a:pPr lvl="1"/>
            <a:r>
              <a:rPr lang="en-US" sz="2800" dirty="0">
                <a:latin typeface="Calibri"/>
                <a:cs typeface="Times"/>
              </a:rPr>
              <a:t>T3 ceiling might hit T1?</a:t>
            </a:r>
          </a:p>
          <a:p>
            <a:pPr lvl="1"/>
            <a:r>
              <a:rPr lang="en-US" sz="2800" dirty="0">
                <a:latin typeface="Calibri"/>
                <a:cs typeface="Times"/>
              </a:rPr>
              <a:t>Fatigue?</a:t>
            </a:r>
          </a:p>
          <a:p>
            <a:pPr lvl="1"/>
            <a:r>
              <a:rPr lang="en-US" sz="2800" dirty="0">
                <a:latin typeface="Calibri"/>
                <a:cs typeface="Times"/>
              </a:rPr>
              <a:t>Comfort? </a:t>
            </a:r>
          </a:p>
          <a:p>
            <a:pPr marL="457200" lvl="1" indent="0">
              <a:buNone/>
            </a:pPr>
            <a:endParaRPr lang="en-US" sz="2800" dirty="0">
              <a:latin typeface="Calibri"/>
              <a:cs typeface="Times"/>
            </a:endParaRPr>
          </a:p>
          <a:p>
            <a:r>
              <a:rPr lang="en-US" sz="3200" dirty="0">
                <a:latin typeface="Calibri"/>
                <a:cs typeface="Times"/>
              </a:rPr>
              <a:t>Overall, promising study design</a:t>
            </a:r>
            <a:endParaRPr lang="en-US" sz="3200" dirty="0">
              <a:latin typeface="+mn-lt"/>
            </a:endParaRPr>
          </a:p>
          <a:p>
            <a:endParaRPr lang="en-US" sz="2400" dirty="0">
              <a:latin typeface="Calibri"/>
              <a:cs typeface="Times"/>
            </a:endParaRPr>
          </a:p>
        </p:txBody>
      </p:sp>
    </p:spTree>
    <p:extLst>
      <p:ext uri="{BB962C8B-B14F-4D97-AF65-F5344CB8AC3E}">
        <p14:creationId xmlns:p14="http://schemas.microsoft.com/office/powerpoint/2010/main" val="14082308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8DE2861-7481-982B-14DA-1618792FEF0C}"/>
              </a:ext>
            </a:extLst>
          </p:cNvPr>
          <p:cNvSpPr>
            <a:spLocks noGrp="1"/>
          </p:cNvSpPr>
          <p:nvPr>
            <p:ph type="body" sz="quarter" idx="15"/>
          </p:nvPr>
        </p:nvSpPr>
        <p:spPr>
          <a:xfrm>
            <a:off x="628650" y="2052638"/>
            <a:ext cx="4329397" cy="4527952"/>
          </a:xfrm>
        </p:spPr>
        <p:txBody>
          <a:bodyPr lIns="91440" tIns="45720" rIns="91440" bIns="45720" anchor="t"/>
          <a:lstStyle/>
          <a:p>
            <a:r>
              <a:rPr lang="en-GB" sz="2400">
                <a:latin typeface="Calibri"/>
                <a:cs typeface="Times"/>
              </a:rPr>
              <a:t>Room A (merger): </a:t>
            </a:r>
          </a:p>
          <a:p>
            <a:pPr marL="342900" indent="-342900">
              <a:buFont typeface="Arial" panose="020B0604020202020204" pitchFamily="34" charset="0"/>
              <a:buChar char="•"/>
            </a:pPr>
            <a:r>
              <a:rPr lang="en-GB" sz="2400">
                <a:latin typeface="Calibri"/>
                <a:cs typeface="Times"/>
              </a:rPr>
              <a:t>Portraits of numbers </a:t>
            </a:r>
          </a:p>
          <a:p>
            <a:pPr marL="342900" indent="-342900">
              <a:buFont typeface="Arial" panose="020B0604020202020204" pitchFamily="34" charset="0"/>
              <a:buChar char="•"/>
            </a:pPr>
            <a:r>
              <a:rPr lang="en-GB" sz="2400">
                <a:latin typeface="Calibri"/>
                <a:cs typeface="Times"/>
              </a:rPr>
              <a:t>Images of body parts in the centre</a:t>
            </a:r>
            <a:endParaRPr lang="en-GB" sz="2400">
              <a:latin typeface="Calibri"/>
              <a:cs typeface="Times" pitchFamily="2" charset="0"/>
            </a:endParaRPr>
          </a:p>
          <a:p>
            <a:endParaRPr lang="en-GB" sz="2400">
              <a:latin typeface="Calibri"/>
              <a:cs typeface="Times"/>
            </a:endParaRPr>
          </a:p>
          <a:p>
            <a:r>
              <a:rPr lang="en-GB" sz="2400">
                <a:latin typeface="Calibri"/>
                <a:cs typeface="Times"/>
              </a:rPr>
              <a:t>Room B (non-merger):</a:t>
            </a:r>
          </a:p>
          <a:p>
            <a:pPr marL="342900" indent="-342900">
              <a:buFont typeface="Arial" panose="020B0604020202020204" pitchFamily="34" charset="0"/>
              <a:buChar char="•"/>
            </a:pPr>
            <a:r>
              <a:rPr lang="en-GB" sz="2400">
                <a:latin typeface="Calibri"/>
                <a:cs typeface="Times"/>
              </a:rPr>
              <a:t>Portraits of body parts </a:t>
            </a:r>
          </a:p>
          <a:p>
            <a:pPr marL="342900" indent="-342900">
              <a:buFont typeface="Arial" panose="020B0604020202020204" pitchFamily="34" charset="0"/>
              <a:buChar char="•"/>
            </a:pPr>
            <a:r>
              <a:rPr lang="en-GB" sz="2400">
                <a:latin typeface="Calibri"/>
                <a:cs typeface="Times"/>
              </a:rPr>
              <a:t>Number pad lock box in the centre</a:t>
            </a:r>
            <a:br>
              <a:rPr lang="en-US"/>
            </a:br>
            <a:endParaRPr lang="en-GB" sz="2400">
              <a:latin typeface="Calibri"/>
              <a:cs typeface="Times"/>
            </a:endParaRPr>
          </a:p>
        </p:txBody>
      </p:sp>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Task Description and Procedure: Number Room</a:t>
            </a:r>
          </a:p>
        </p:txBody>
      </p:sp>
      <p:pic>
        <p:nvPicPr>
          <p:cNvPr id="4" name="Picture 3" descr="A picture containing text&#10;&#10;Description automatically generated">
            <a:extLst>
              <a:ext uri="{FF2B5EF4-FFF2-40B4-BE49-F238E27FC236}">
                <a16:creationId xmlns:a16="http://schemas.microsoft.com/office/drawing/2014/main" id="{38EC59F4-89F9-3D96-C4CA-446D9ED5C048}"/>
              </a:ext>
            </a:extLst>
          </p:cNvPr>
          <p:cNvPicPr>
            <a:picLocks noChangeAspect="1"/>
          </p:cNvPicPr>
          <p:nvPr/>
        </p:nvPicPr>
        <p:blipFill>
          <a:blip/>
          <a:stretch>
            <a:fillRect/>
          </a:stretch>
        </p:blipFill>
        <p:spPr>
          <a:xfrm>
            <a:off x="4878373" y="1924150"/>
            <a:ext cx="4003433" cy="2251931"/>
          </a:xfrm>
          <a:prstGeom prst="rect">
            <a:avLst/>
          </a:prstGeom>
        </p:spPr>
      </p:pic>
      <p:pic>
        <p:nvPicPr>
          <p:cNvPr id="5" name="Picture 4" descr="A picture containing building&#10;&#10;Description automatically generated">
            <a:extLst>
              <a:ext uri="{FF2B5EF4-FFF2-40B4-BE49-F238E27FC236}">
                <a16:creationId xmlns:a16="http://schemas.microsoft.com/office/drawing/2014/main" id="{8FA3C113-6C2C-96D3-7FFB-5D92BE723531}"/>
              </a:ext>
            </a:extLst>
          </p:cNvPr>
          <p:cNvPicPr>
            <a:picLocks noChangeAspect="1"/>
          </p:cNvPicPr>
          <p:nvPr/>
        </p:nvPicPr>
        <p:blipFill>
          <a:blip/>
          <a:stretch>
            <a:fillRect/>
          </a:stretch>
        </p:blipFill>
        <p:spPr>
          <a:xfrm>
            <a:off x="4878373" y="4262060"/>
            <a:ext cx="4003433" cy="2251931"/>
          </a:xfrm>
          <a:prstGeom prst="rect">
            <a:avLst/>
          </a:prstGeom>
        </p:spPr>
      </p:pic>
    </p:spTree>
    <p:extLst>
      <p:ext uri="{BB962C8B-B14F-4D97-AF65-F5344CB8AC3E}">
        <p14:creationId xmlns:p14="http://schemas.microsoft.com/office/powerpoint/2010/main" val="29228365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8DE2861-7481-982B-14DA-1618792FEF0C}"/>
              </a:ext>
            </a:extLst>
          </p:cNvPr>
          <p:cNvSpPr>
            <a:spLocks noGrp="1"/>
          </p:cNvSpPr>
          <p:nvPr>
            <p:ph type="body" sz="quarter" idx="15"/>
          </p:nvPr>
        </p:nvSpPr>
        <p:spPr>
          <a:xfrm>
            <a:off x="628650" y="2052638"/>
            <a:ext cx="4003433" cy="4246887"/>
          </a:xfrm>
        </p:spPr>
        <p:txBody>
          <a:bodyPr lIns="91440" tIns="45720" rIns="91440" bIns="45720" anchor="t"/>
          <a:lstStyle/>
          <a:p>
            <a:r>
              <a:rPr lang="en-GB" sz="2400">
                <a:latin typeface="Calibri"/>
                <a:cs typeface="Times"/>
              </a:rPr>
              <a:t>The two participants will have to figure out that:</a:t>
            </a:r>
          </a:p>
          <a:p>
            <a:pPr marL="342900" indent="-342900">
              <a:buFont typeface="Arial" pitchFamily="2" charset="2"/>
              <a:buChar char="•"/>
            </a:pPr>
            <a:r>
              <a:rPr lang="en-GB" sz="2400">
                <a:latin typeface="Calibri"/>
                <a:cs typeface="Times"/>
              </a:rPr>
              <a:t>Each body part in Room B is represented by the number in Room A</a:t>
            </a:r>
            <a:endParaRPr lang="en-GB">
              <a:latin typeface="Calibri"/>
              <a:cs typeface="Times" pitchFamily="2" charset="0"/>
            </a:endParaRPr>
          </a:p>
          <a:p>
            <a:pPr marL="342900" indent="-342900">
              <a:buFont typeface="Arial" pitchFamily="2" charset="2"/>
              <a:buChar char="•"/>
            </a:pPr>
            <a:r>
              <a:rPr lang="en-GB" sz="2400">
                <a:latin typeface="Calibri"/>
                <a:cs typeface="Times"/>
              </a:rPr>
              <a:t>The sequence at the centre of Room A is the combination to the lock in Room B</a:t>
            </a:r>
            <a:endParaRPr lang="en-GB">
              <a:latin typeface="Calibri"/>
              <a:cs typeface="Times" pitchFamily="2" charset="0"/>
            </a:endParaRPr>
          </a:p>
        </p:txBody>
      </p:sp>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Number Room (cont’d)</a:t>
            </a:r>
          </a:p>
        </p:txBody>
      </p:sp>
      <p:pic>
        <p:nvPicPr>
          <p:cNvPr id="4" name="Picture 3" descr="A picture containing building&#10;&#10;Description automatically generated">
            <a:extLst>
              <a:ext uri="{FF2B5EF4-FFF2-40B4-BE49-F238E27FC236}">
                <a16:creationId xmlns:a16="http://schemas.microsoft.com/office/drawing/2014/main" id="{D4069360-8388-54E2-EAF6-1922CEE1C086}"/>
              </a:ext>
            </a:extLst>
          </p:cNvPr>
          <p:cNvPicPr>
            <a:picLocks noChangeAspect="1"/>
          </p:cNvPicPr>
          <p:nvPr/>
        </p:nvPicPr>
        <p:blipFill>
          <a:blip/>
          <a:stretch>
            <a:fillRect/>
          </a:stretch>
        </p:blipFill>
        <p:spPr>
          <a:xfrm>
            <a:off x="4878373" y="4262060"/>
            <a:ext cx="4003433" cy="2251931"/>
          </a:xfrm>
          <a:prstGeom prst="rect">
            <a:avLst/>
          </a:prstGeom>
        </p:spPr>
      </p:pic>
      <p:pic>
        <p:nvPicPr>
          <p:cNvPr id="5" name="Picture 4" descr="A picture containing text&#10;&#10;Description automatically generated">
            <a:extLst>
              <a:ext uri="{FF2B5EF4-FFF2-40B4-BE49-F238E27FC236}">
                <a16:creationId xmlns:a16="http://schemas.microsoft.com/office/drawing/2014/main" id="{E8074615-5D02-A7EA-C032-33D9392259CC}"/>
              </a:ext>
            </a:extLst>
          </p:cNvPr>
          <p:cNvPicPr>
            <a:picLocks noChangeAspect="1"/>
          </p:cNvPicPr>
          <p:nvPr/>
        </p:nvPicPr>
        <p:blipFill>
          <a:blip/>
          <a:stretch>
            <a:fillRect/>
          </a:stretch>
        </p:blipFill>
        <p:spPr>
          <a:xfrm>
            <a:off x="4878373" y="1924150"/>
            <a:ext cx="4003433" cy="2251931"/>
          </a:xfrm>
          <a:prstGeom prst="rect">
            <a:avLst/>
          </a:prstGeom>
        </p:spPr>
      </p:pic>
    </p:spTree>
    <p:extLst>
      <p:ext uri="{BB962C8B-B14F-4D97-AF65-F5344CB8AC3E}">
        <p14:creationId xmlns:p14="http://schemas.microsoft.com/office/powerpoint/2010/main" val="5936691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3" descr="A picture containing text&#10;&#10;Description automatically generated">
            <a:extLst>
              <a:ext uri="{FF2B5EF4-FFF2-40B4-BE49-F238E27FC236}">
                <a16:creationId xmlns:a16="http://schemas.microsoft.com/office/drawing/2014/main" id="{5C615933-A894-212F-3391-543D3563FA6E}"/>
              </a:ext>
            </a:extLst>
          </p:cNvPr>
          <p:cNvPicPr>
            <a:picLocks noChangeAspect="1"/>
          </p:cNvPicPr>
          <p:nvPr/>
        </p:nvPicPr>
        <p:blipFill>
          <a:blip/>
          <a:stretch>
            <a:fillRect/>
          </a:stretch>
        </p:blipFill>
        <p:spPr>
          <a:xfrm>
            <a:off x="0" y="1046250"/>
            <a:ext cx="9144000" cy="5143500"/>
          </a:xfrm>
          <a:prstGeom prst="rect">
            <a:avLst/>
          </a:prstGeom>
        </p:spPr>
      </p:pic>
      <p:sp>
        <p:nvSpPr>
          <p:cNvPr id="4" name="Title 3">
            <a:extLst>
              <a:ext uri="{FF2B5EF4-FFF2-40B4-BE49-F238E27FC236}">
                <a16:creationId xmlns:a16="http://schemas.microsoft.com/office/drawing/2014/main" id="{8624E7F7-50A6-E37B-4E9B-BA7EAA8BACB4}"/>
              </a:ext>
            </a:extLst>
          </p:cNvPr>
          <p:cNvSpPr>
            <a:spLocks noGrp="1"/>
          </p:cNvSpPr>
          <p:nvPr>
            <p:ph type="title"/>
          </p:nvPr>
        </p:nvSpPr>
        <p:spPr>
          <a:xfrm>
            <a:off x="628650" y="185125"/>
            <a:ext cx="7886700" cy="785563"/>
          </a:xfrm>
        </p:spPr>
        <p:txBody>
          <a:bodyPr/>
          <a:lstStyle/>
          <a:p>
            <a:r>
              <a:rPr lang="en-US">
                <a:latin typeface="Impact"/>
              </a:rPr>
              <a:t>Number Room: Room A</a:t>
            </a:r>
          </a:p>
        </p:txBody>
      </p:sp>
    </p:spTree>
    <p:extLst>
      <p:ext uri="{BB962C8B-B14F-4D97-AF65-F5344CB8AC3E}">
        <p14:creationId xmlns:p14="http://schemas.microsoft.com/office/powerpoint/2010/main" val="147580535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picture containing building&#10;&#10;Description automatically generated">
            <a:extLst>
              <a:ext uri="{FF2B5EF4-FFF2-40B4-BE49-F238E27FC236}">
                <a16:creationId xmlns:a16="http://schemas.microsoft.com/office/drawing/2014/main" id="{8D6BDA91-3FA5-7EF2-7FAC-0FBE6366B957}"/>
              </a:ext>
            </a:extLst>
          </p:cNvPr>
          <p:cNvPicPr>
            <a:picLocks noChangeAspect="1"/>
          </p:cNvPicPr>
          <p:nvPr/>
        </p:nvPicPr>
        <p:blipFill>
          <a:blip/>
          <a:stretch>
            <a:fillRect/>
          </a:stretch>
        </p:blipFill>
        <p:spPr>
          <a:xfrm>
            <a:off x="0" y="1046250"/>
            <a:ext cx="9144000" cy="5143500"/>
          </a:xfrm>
          <a:prstGeom prst="rect">
            <a:avLst/>
          </a:prstGeom>
        </p:spPr>
      </p:pic>
      <p:sp>
        <p:nvSpPr>
          <p:cNvPr id="4" name="Title 3">
            <a:extLst>
              <a:ext uri="{FF2B5EF4-FFF2-40B4-BE49-F238E27FC236}">
                <a16:creationId xmlns:a16="http://schemas.microsoft.com/office/drawing/2014/main" id="{8624E7F7-50A6-E37B-4E9B-BA7EAA8BACB4}"/>
              </a:ext>
            </a:extLst>
          </p:cNvPr>
          <p:cNvSpPr>
            <a:spLocks noGrp="1"/>
          </p:cNvSpPr>
          <p:nvPr>
            <p:ph type="title"/>
          </p:nvPr>
        </p:nvSpPr>
        <p:spPr>
          <a:xfrm>
            <a:off x="628650" y="185125"/>
            <a:ext cx="7886700" cy="785563"/>
          </a:xfrm>
        </p:spPr>
        <p:txBody>
          <a:bodyPr/>
          <a:lstStyle/>
          <a:p>
            <a:r>
              <a:rPr lang="en-US">
                <a:latin typeface="Impact"/>
              </a:rPr>
              <a:t>Number Room:  Room B</a:t>
            </a:r>
          </a:p>
        </p:txBody>
      </p:sp>
    </p:spTree>
    <p:extLst>
      <p:ext uri="{BB962C8B-B14F-4D97-AF65-F5344CB8AC3E}">
        <p14:creationId xmlns:p14="http://schemas.microsoft.com/office/powerpoint/2010/main" val="352484789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Simulation for Number Room</a:t>
            </a:r>
          </a:p>
        </p:txBody>
      </p:sp>
      <p:sp>
        <p:nvSpPr>
          <p:cNvPr id="7" name="Text Placeholder 6">
            <a:extLst>
              <a:ext uri="{FF2B5EF4-FFF2-40B4-BE49-F238E27FC236}">
                <a16:creationId xmlns:a16="http://schemas.microsoft.com/office/drawing/2014/main" id="{E92497F6-FB96-B3A6-FC92-17E3BA923042}"/>
              </a:ext>
            </a:extLst>
          </p:cNvPr>
          <p:cNvSpPr>
            <a:spLocks noGrp="1"/>
          </p:cNvSpPr>
          <p:nvPr>
            <p:ph type="body" sz="quarter" idx="15"/>
          </p:nvPr>
        </p:nvSpPr>
        <p:spPr>
          <a:xfrm>
            <a:off x="204108" y="1807029"/>
            <a:ext cx="4133851" cy="4844142"/>
          </a:xfrm>
        </p:spPr>
        <p:txBody>
          <a:bodyPr lIns="91440" tIns="45720" rIns="91440" bIns="45720" anchor="t"/>
          <a:lstStyle/>
          <a:p>
            <a:pPr algn="l" rtl="0">
              <a:spcBef>
                <a:spcPts val="0"/>
              </a:spcBef>
              <a:spcAft>
                <a:spcPts val="1200"/>
              </a:spcAft>
            </a:pPr>
            <a:r>
              <a:rPr lang="en-CA" sz="1800" b="0" i="0" u="none" strike="noStrike">
                <a:effectLst/>
                <a:latin typeface="Open Sans"/>
                <a:ea typeface="Open Sans"/>
                <a:cs typeface="Open Sans"/>
              </a:rPr>
              <a:t>NM:</a:t>
            </a:r>
            <a:r>
              <a:rPr lang="ja-JP" altLang="en-US" sz="1800" b="0" i="0" u="none" strike="noStrike">
                <a:effectLst/>
                <a:latin typeface="Open Sans"/>
                <a:ea typeface="游ゴシック"/>
                <a:cs typeface="Open Sans"/>
              </a:rPr>
              <a:t>哦我呢度間房呢有好多幅畫喺埲牆上面，吓就有好多身體部位啊，吓啲眼呀手呀眼兒口鼻嗰啲，咁你呢？</a:t>
            </a:r>
            <a:endParaRPr lang="ja-JP" altLang="en-US" b="0" i="0" u="none" strike="noStrike">
              <a:effectLst/>
              <a:latin typeface="Open Sans"/>
              <a:ea typeface="游ゴシック"/>
              <a:cs typeface="Open Sans"/>
            </a:endParaRPr>
          </a:p>
          <a:p>
            <a:pPr algn="l" rtl="0">
              <a:spcBef>
                <a:spcPts val="0"/>
              </a:spcBef>
              <a:spcAft>
                <a:spcPts val="1200"/>
              </a:spcAft>
            </a:pPr>
            <a:r>
              <a:rPr lang="en-CA" sz="1800" b="0" i="0" u="none" strike="noStrike">
                <a:effectLst/>
                <a:latin typeface="Open Sans"/>
                <a:ea typeface="Open Sans"/>
                <a:cs typeface="Open Sans"/>
              </a:rPr>
              <a:t>M: </a:t>
            </a:r>
            <a:r>
              <a:rPr lang="ja-JP" altLang="en-US" sz="1800" b="0" i="0" u="none" strike="noStrike">
                <a:effectLst/>
                <a:latin typeface="Open Sans"/>
                <a:ea typeface="游ゴシック"/>
                <a:cs typeface="Open Sans"/>
              </a:rPr>
              <a:t>我依邊淨係有啲號數咋。</a:t>
            </a:r>
            <a:endParaRPr lang="ja-JP" altLang="en-US" b="0" i="0" u="none" strike="noStrike">
              <a:effectLst/>
              <a:latin typeface="Open Sans"/>
              <a:ea typeface="游ゴシック"/>
              <a:cs typeface="Open Sans"/>
            </a:endParaRPr>
          </a:p>
          <a:p>
            <a:pPr algn="l" rtl="0">
              <a:spcBef>
                <a:spcPts val="0"/>
              </a:spcBef>
              <a:spcAft>
                <a:spcPts val="1200"/>
              </a:spcAft>
            </a:pPr>
            <a:r>
              <a:rPr lang="en-CA" sz="1800" b="0" i="0" u="none" strike="noStrike">
                <a:effectLst/>
                <a:latin typeface="Open Sans"/>
                <a:ea typeface="Open Sans"/>
                <a:cs typeface="Open Sans"/>
              </a:rPr>
              <a:t>NM: </a:t>
            </a:r>
            <a:r>
              <a:rPr lang="ja-JP" altLang="en-US" sz="1800" b="0" i="0" u="none" strike="noStrike">
                <a:effectLst/>
                <a:latin typeface="Open Sans"/>
                <a:ea typeface="游ゴシック"/>
                <a:cs typeface="Open Sans"/>
              </a:rPr>
              <a:t>哦，號數</a:t>
            </a:r>
            <a:endParaRPr lang="ja-JP" altLang="en-US" b="0" i="0" u="none" strike="noStrike">
              <a:effectLst/>
              <a:latin typeface="Open Sans"/>
              <a:ea typeface="游ゴシック"/>
              <a:cs typeface="Open Sans"/>
            </a:endParaRPr>
          </a:p>
          <a:p>
            <a:pPr algn="l" rtl="0">
              <a:spcBef>
                <a:spcPts val="0"/>
              </a:spcBef>
              <a:spcAft>
                <a:spcPts val="1200"/>
              </a:spcAft>
            </a:pPr>
            <a:r>
              <a:rPr lang="en-CA" sz="1800" b="0" i="0" u="none" strike="noStrike">
                <a:effectLst/>
                <a:latin typeface="Open Sans"/>
                <a:ea typeface="Open Sans"/>
                <a:cs typeface="Open Sans"/>
              </a:rPr>
              <a:t>M: </a:t>
            </a:r>
            <a:r>
              <a:rPr lang="ja-JP" altLang="en-US" sz="1800" b="0" i="0" u="none" strike="noStrike">
                <a:effectLst/>
                <a:latin typeface="Open Sans"/>
                <a:ea typeface="游ゴシック"/>
                <a:cs typeface="Open Sans"/>
              </a:rPr>
              <a:t>同埋</a:t>
            </a:r>
            <a:r>
              <a:rPr lang="en-US" altLang="ja-JP" sz="1800" b="0" i="0" u="none" strike="noStrike">
                <a:effectLst/>
                <a:latin typeface="Open Sans"/>
                <a:ea typeface="游ゴシック"/>
                <a:cs typeface="Open Sans"/>
              </a:rPr>
              <a:t>…</a:t>
            </a:r>
            <a:r>
              <a:rPr lang="ja-JP" altLang="en-US" sz="1800" b="0" i="0" u="none" strike="noStrike">
                <a:effectLst/>
                <a:latin typeface="Open Sans"/>
                <a:ea typeface="游ゴシック"/>
                <a:cs typeface="Open Sans"/>
              </a:rPr>
              <a:t>號數同埋張枱，仲有啲幅畫，三個幅畫</a:t>
            </a:r>
            <a:endParaRPr lang="ja-JP" altLang="en-US" b="0" i="0" u="none" strike="noStrike">
              <a:effectLst/>
              <a:latin typeface="Open Sans"/>
              <a:ea typeface="游ゴシック"/>
              <a:cs typeface="Open Sans"/>
            </a:endParaRPr>
          </a:p>
          <a:p>
            <a:pPr algn="l" rtl="0">
              <a:spcBef>
                <a:spcPts val="0"/>
              </a:spcBef>
              <a:spcAft>
                <a:spcPts val="1200"/>
              </a:spcAft>
            </a:pPr>
            <a:r>
              <a:rPr lang="en-CA" sz="1800" b="0" i="0" u="none" strike="noStrike">
                <a:effectLst/>
                <a:latin typeface="Open Sans"/>
                <a:ea typeface="Open Sans"/>
                <a:cs typeface="Open Sans"/>
              </a:rPr>
              <a:t>NM: </a:t>
            </a:r>
            <a:r>
              <a:rPr lang="ja-JP" altLang="en-US" sz="1800" b="0" i="0" u="none" strike="noStrike">
                <a:effectLst/>
                <a:latin typeface="Open Sans"/>
                <a:ea typeface="游ゴシック"/>
                <a:cs typeface="Open Sans"/>
              </a:rPr>
              <a:t>哦，張枱有三幅畫</a:t>
            </a:r>
            <a:endParaRPr lang="ja-JP" altLang="en-US" b="0" i="0" u="none" strike="noStrike">
              <a:effectLst/>
              <a:latin typeface="Open Sans"/>
              <a:ea typeface="游ゴシック"/>
              <a:cs typeface="Open Sans"/>
            </a:endParaRPr>
          </a:p>
          <a:p>
            <a:pPr algn="l" rtl="0">
              <a:spcBef>
                <a:spcPts val="0"/>
              </a:spcBef>
              <a:spcAft>
                <a:spcPts val="1200"/>
              </a:spcAft>
            </a:pPr>
            <a:r>
              <a:rPr lang="en-CA" sz="1800" b="0" i="0" u="none" strike="noStrike">
                <a:effectLst/>
                <a:latin typeface="Open Sans"/>
                <a:ea typeface="Open Sans"/>
                <a:cs typeface="Open Sans"/>
              </a:rPr>
              <a:t>M: </a:t>
            </a:r>
            <a:r>
              <a:rPr lang="ja-JP" altLang="en-US" sz="1800" b="0" i="0" u="none" strike="noStrike">
                <a:effectLst/>
                <a:latin typeface="Open Sans"/>
                <a:ea typeface="游ゴシック"/>
                <a:cs typeface="Open Sans"/>
              </a:rPr>
              <a:t>係，係三幅畫</a:t>
            </a:r>
            <a:endParaRPr lang="ja-JP" altLang="en-US" b="0" i="0" u="none" strike="noStrike">
              <a:effectLst/>
              <a:latin typeface="Open Sans"/>
              <a:ea typeface="游ゴシック"/>
              <a:cs typeface="Open Sans"/>
            </a:endParaRPr>
          </a:p>
          <a:p>
            <a:pPr algn="l" rtl="0">
              <a:spcBef>
                <a:spcPts val="0"/>
              </a:spcBef>
              <a:spcAft>
                <a:spcPts val="1200"/>
              </a:spcAft>
            </a:pPr>
            <a:r>
              <a:rPr lang="en-CA" sz="1800" b="0" i="0" u="none" strike="noStrike">
                <a:effectLst/>
                <a:latin typeface="Open Sans"/>
                <a:ea typeface="Open Sans"/>
                <a:cs typeface="Open Sans"/>
              </a:rPr>
              <a:t>NM: </a:t>
            </a:r>
            <a:r>
              <a:rPr lang="ja-JP" altLang="en-US" sz="1800" b="0" i="0" u="none" strike="noStrike">
                <a:effectLst/>
                <a:latin typeface="Open Sans"/>
                <a:ea typeface="游ゴシック"/>
                <a:cs typeface="Open Sans"/>
              </a:rPr>
              <a:t>我呢度呢都有張枱，吓呢度都有張枱，就有個盒，個盒就有個鎖，鎖住左嘅有啲數目字，吓有啲號碼鎖住左嘅</a:t>
            </a:r>
            <a:endParaRPr lang="ja-JP" altLang="en-US" b="0" i="0" u="none" strike="noStrike">
              <a:effectLst/>
              <a:latin typeface="Open Sans"/>
              <a:ea typeface="游ゴシック"/>
              <a:cs typeface="Open Sans"/>
            </a:endParaRPr>
          </a:p>
          <a:p>
            <a:br>
              <a:rPr lang="ja-JP" altLang="en-US" b="0" i="0" u="none" strike="noStrike">
                <a:effectLst/>
              </a:rPr>
            </a:br>
            <a:br>
              <a:rPr lang="ja-JP" altLang="en-US"/>
            </a:br>
            <a:endParaRPr lang="en-US">
              <a:cs typeface="Times"/>
            </a:endParaRPr>
          </a:p>
        </p:txBody>
      </p:sp>
      <p:sp>
        <p:nvSpPr>
          <p:cNvPr id="11" name="TextBox 10">
            <a:extLst>
              <a:ext uri="{FF2B5EF4-FFF2-40B4-BE49-F238E27FC236}">
                <a16:creationId xmlns:a16="http://schemas.microsoft.com/office/drawing/2014/main" id="{6B501DE0-C2CB-F80D-2BDD-9D5095304BD9}"/>
              </a:ext>
            </a:extLst>
          </p:cNvPr>
          <p:cNvSpPr txBox="1"/>
          <p:nvPr/>
        </p:nvSpPr>
        <p:spPr>
          <a:xfrm>
            <a:off x="4806042" y="1562781"/>
            <a:ext cx="4133850" cy="5201424"/>
          </a:xfrm>
          <a:prstGeom prst="rect">
            <a:avLst/>
          </a:prstGeom>
          <a:noFill/>
        </p:spPr>
        <p:txBody>
          <a:bodyPr wrap="square" lIns="91440" tIns="45720" rIns="91440" bIns="45720" anchor="t">
            <a:spAutoFit/>
          </a:bodyPr>
          <a:lstStyle/>
          <a:p>
            <a:pPr algn="just" rtl="0">
              <a:spcBef>
                <a:spcPts val="0"/>
              </a:spcBef>
              <a:spcAft>
                <a:spcPts val="1200"/>
              </a:spcAft>
            </a:pPr>
            <a:r>
              <a:rPr lang="en-CA" sz="1600" b="0" i="0" u="none" strike="noStrike">
                <a:solidFill>
                  <a:srgbClr val="54585A"/>
                </a:solidFill>
                <a:effectLst/>
                <a:latin typeface="Open Sans"/>
                <a:ea typeface="Open Sans"/>
                <a:cs typeface="Open Sans"/>
              </a:rPr>
              <a:t>NM: My room has a lot of portraits on the wall. There are many illustrations of body parts too - there are eyes, arms, mouths, and noses, that type of stuff. What about you?</a:t>
            </a:r>
            <a:endParaRPr lang="en-CA" sz="1600" b="0" i="0" u="none" strike="noStrike">
              <a:solidFill>
                <a:srgbClr val="54585A"/>
              </a:solidFill>
              <a:effectLst/>
              <a:latin typeface="Calibri"/>
              <a:ea typeface="Open Sans"/>
              <a:cs typeface="Calibri"/>
            </a:endParaRPr>
          </a:p>
          <a:p>
            <a:pPr algn="just" rtl="0">
              <a:spcBef>
                <a:spcPts val="0"/>
              </a:spcBef>
              <a:spcAft>
                <a:spcPts val="1200"/>
              </a:spcAft>
            </a:pPr>
            <a:r>
              <a:rPr lang="en-CA" sz="1600" b="0" i="0" u="none" strike="noStrike">
                <a:solidFill>
                  <a:srgbClr val="54585A"/>
                </a:solidFill>
                <a:effectLst/>
                <a:latin typeface="Open Sans"/>
                <a:ea typeface="Open Sans"/>
                <a:cs typeface="Open Sans"/>
              </a:rPr>
              <a:t>M: My side only has some numbers…</a:t>
            </a:r>
            <a:endParaRPr lang="en-CA" sz="1600" b="0" i="0" u="none" strike="noStrike">
              <a:solidFill>
                <a:srgbClr val="54585A"/>
              </a:solidFill>
              <a:effectLst/>
              <a:latin typeface="Calibri"/>
              <a:ea typeface="Open Sans"/>
              <a:cs typeface="Calibri"/>
            </a:endParaRPr>
          </a:p>
          <a:p>
            <a:pPr algn="just" rtl="0">
              <a:spcBef>
                <a:spcPts val="0"/>
              </a:spcBef>
              <a:spcAft>
                <a:spcPts val="1200"/>
              </a:spcAft>
            </a:pPr>
            <a:r>
              <a:rPr lang="en-CA" sz="1600" b="0" i="0" u="none" strike="noStrike">
                <a:solidFill>
                  <a:srgbClr val="54585A"/>
                </a:solidFill>
                <a:effectLst/>
                <a:latin typeface="Open Sans"/>
                <a:ea typeface="Open Sans"/>
                <a:cs typeface="Open Sans"/>
              </a:rPr>
              <a:t>NM: Ah, numbers</a:t>
            </a:r>
            <a:endParaRPr lang="en-CA" sz="1600" b="0" i="0" u="none" strike="noStrike">
              <a:solidFill>
                <a:srgbClr val="54585A"/>
              </a:solidFill>
              <a:effectLst/>
              <a:latin typeface="Calibri"/>
              <a:ea typeface="Open Sans"/>
              <a:cs typeface="Calibri"/>
            </a:endParaRPr>
          </a:p>
          <a:p>
            <a:pPr algn="just" rtl="0">
              <a:spcBef>
                <a:spcPts val="0"/>
              </a:spcBef>
              <a:spcAft>
                <a:spcPts val="1200"/>
              </a:spcAft>
            </a:pPr>
            <a:r>
              <a:rPr lang="en-CA" sz="1600" b="0" i="0" u="none" strike="noStrike">
                <a:solidFill>
                  <a:srgbClr val="54585A"/>
                </a:solidFill>
                <a:effectLst/>
                <a:latin typeface="Open Sans"/>
                <a:ea typeface="Open Sans"/>
                <a:cs typeface="Open Sans"/>
              </a:rPr>
              <a:t>M: and... numbers and a table with some drawings on it. There are three drawings on it.</a:t>
            </a:r>
            <a:endParaRPr lang="en-CA" sz="1600" b="0" i="0" u="none" strike="noStrike">
              <a:solidFill>
                <a:srgbClr val="54585A"/>
              </a:solidFill>
              <a:effectLst/>
              <a:latin typeface="Calibri"/>
              <a:ea typeface="Open Sans"/>
              <a:cs typeface="Calibri"/>
            </a:endParaRPr>
          </a:p>
          <a:p>
            <a:pPr algn="just" rtl="0">
              <a:spcBef>
                <a:spcPts val="0"/>
              </a:spcBef>
              <a:spcAft>
                <a:spcPts val="1200"/>
              </a:spcAft>
            </a:pPr>
            <a:r>
              <a:rPr lang="en-CA" sz="1600" b="0" i="0" u="none" strike="noStrike">
                <a:solidFill>
                  <a:srgbClr val="54585A"/>
                </a:solidFill>
                <a:effectLst/>
                <a:latin typeface="Open Sans"/>
                <a:ea typeface="Open Sans"/>
                <a:cs typeface="Open Sans"/>
              </a:rPr>
              <a:t>NM: Oh, the table has three drawings on it.</a:t>
            </a:r>
            <a:endParaRPr lang="en-CA" sz="1600" b="0" i="0" u="none" strike="noStrike">
              <a:solidFill>
                <a:srgbClr val="54585A"/>
              </a:solidFill>
              <a:effectLst/>
              <a:latin typeface="Calibri"/>
              <a:ea typeface="Open Sans"/>
              <a:cs typeface="Calibri"/>
            </a:endParaRPr>
          </a:p>
          <a:p>
            <a:pPr algn="just" rtl="0">
              <a:spcBef>
                <a:spcPts val="0"/>
              </a:spcBef>
              <a:spcAft>
                <a:spcPts val="1200"/>
              </a:spcAft>
            </a:pPr>
            <a:r>
              <a:rPr lang="en-CA" sz="1600" b="0" i="0" u="none" strike="noStrike">
                <a:solidFill>
                  <a:srgbClr val="54585A"/>
                </a:solidFill>
                <a:effectLst/>
                <a:latin typeface="Open Sans"/>
                <a:ea typeface="Open Sans"/>
                <a:cs typeface="Open Sans"/>
              </a:rPr>
              <a:t>M: That's right, three drawings.</a:t>
            </a:r>
            <a:endParaRPr lang="en-CA" sz="1600" b="0" i="0" u="none" strike="noStrike">
              <a:solidFill>
                <a:srgbClr val="54585A"/>
              </a:solidFill>
              <a:effectLst/>
              <a:latin typeface="Calibri"/>
              <a:ea typeface="Open Sans"/>
              <a:cs typeface="Calibri"/>
            </a:endParaRPr>
          </a:p>
          <a:p>
            <a:pPr algn="just" rtl="0">
              <a:spcBef>
                <a:spcPts val="0"/>
              </a:spcBef>
              <a:spcAft>
                <a:spcPts val="1200"/>
              </a:spcAft>
            </a:pPr>
            <a:r>
              <a:rPr lang="en-CA" sz="1600" b="0" i="0" u="none" strike="noStrike">
                <a:solidFill>
                  <a:srgbClr val="54585A"/>
                </a:solidFill>
                <a:effectLst/>
                <a:latin typeface="Open Sans"/>
                <a:ea typeface="Open Sans"/>
                <a:cs typeface="Open Sans"/>
              </a:rPr>
              <a:t>NM: My side also has a table... it has a table, and a box. The box has a lock, and it's locked. There are some numbers on the lock as well.</a:t>
            </a:r>
            <a:endParaRPr lang="en-US" sz="1600">
              <a:solidFill>
                <a:srgbClr val="54585A"/>
              </a:solidFill>
              <a:latin typeface="Calibri"/>
              <a:ea typeface="Open Sans"/>
              <a:cs typeface="Calibri"/>
            </a:endParaRPr>
          </a:p>
        </p:txBody>
      </p:sp>
    </p:spTree>
    <p:extLst>
      <p:ext uri="{BB962C8B-B14F-4D97-AF65-F5344CB8AC3E}">
        <p14:creationId xmlns:p14="http://schemas.microsoft.com/office/powerpoint/2010/main" val="29148706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Simulation for Number Room</a:t>
            </a:r>
          </a:p>
        </p:txBody>
      </p:sp>
      <p:sp>
        <p:nvSpPr>
          <p:cNvPr id="4" name="Text Placeholder 3">
            <a:extLst>
              <a:ext uri="{FF2B5EF4-FFF2-40B4-BE49-F238E27FC236}">
                <a16:creationId xmlns:a16="http://schemas.microsoft.com/office/drawing/2014/main" id="{EE20059D-2931-0A08-788A-69617B81A823}"/>
              </a:ext>
            </a:extLst>
          </p:cNvPr>
          <p:cNvSpPr>
            <a:spLocks noGrp="1"/>
          </p:cNvSpPr>
          <p:nvPr>
            <p:ph type="body" sz="quarter" idx="15"/>
          </p:nvPr>
        </p:nvSpPr>
        <p:spPr>
          <a:xfrm>
            <a:off x="381000" y="1491344"/>
            <a:ext cx="4433047" cy="5001532"/>
          </a:xfrm>
        </p:spPr>
        <p:txBody>
          <a:bodyPr lIns="91440" tIns="45720" rIns="91440" bIns="45720" anchor="t"/>
          <a:lstStyle/>
          <a:p>
            <a:pPr algn="just" rtl="0">
              <a:spcBef>
                <a:spcPts val="0"/>
              </a:spcBef>
              <a:spcAft>
                <a:spcPts val="1200"/>
              </a:spcAft>
            </a:pPr>
            <a:r>
              <a:rPr lang="en-CA" sz="1800" b="0" i="0" u="none" strike="noStrike">
                <a:effectLst/>
                <a:latin typeface="Open Sans"/>
                <a:ea typeface="Open Sans"/>
                <a:cs typeface="Open Sans"/>
              </a:rPr>
              <a:t>NM: My room has a lot of portraits on the wall. There are many illustrations of body parts too - there are eyes, arms, mouths, and noses, that type of stuff. What about you?</a:t>
            </a:r>
          </a:p>
          <a:p>
            <a:pPr algn="just" rtl="0">
              <a:spcBef>
                <a:spcPts val="0"/>
              </a:spcBef>
              <a:spcAft>
                <a:spcPts val="1200"/>
              </a:spcAft>
            </a:pPr>
            <a:r>
              <a:rPr lang="en-CA" sz="1800" b="0" i="0" u="none" strike="noStrike">
                <a:effectLst/>
                <a:latin typeface="Open Sans"/>
                <a:ea typeface="Open Sans"/>
                <a:cs typeface="Open Sans"/>
              </a:rPr>
              <a:t>M: My side only has some numbers…</a:t>
            </a:r>
          </a:p>
          <a:p>
            <a:pPr algn="just" rtl="0">
              <a:spcBef>
                <a:spcPts val="0"/>
              </a:spcBef>
              <a:spcAft>
                <a:spcPts val="1200"/>
              </a:spcAft>
            </a:pPr>
            <a:r>
              <a:rPr lang="en-CA" sz="1800" b="0" i="0" u="none" strike="noStrike">
                <a:effectLst/>
                <a:latin typeface="Open Sans"/>
                <a:ea typeface="Open Sans"/>
                <a:cs typeface="Open Sans"/>
              </a:rPr>
              <a:t>NM: Ah, numbers</a:t>
            </a:r>
          </a:p>
          <a:p>
            <a:pPr algn="just" rtl="0">
              <a:spcBef>
                <a:spcPts val="0"/>
              </a:spcBef>
              <a:spcAft>
                <a:spcPts val="1200"/>
              </a:spcAft>
            </a:pPr>
            <a:r>
              <a:rPr lang="en-CA" sz="1800" b="0" i="0" u="none" strike="noStrike">
                <a:effectLst/>
                <a:latin typeface="Open Sans"/>
                <a:ea typeface="Open Sans"/>
                <a:cs typeface="Open Sans"/>
              </a:rPr>
              <a:t>M: and... numbers and a table with some drawings on it. There are three drawings on it.</a:t>
            </a:r>
          </a:p>
          <a:p>
            <a:pPr algn="just" rtl="0">
              <a:spcBef>
                <a:spcPts val="0"/>
              </a:spcBef>
              <a:spcAft>
                <a:spcPts val="1200"/>
              </a:spcAft>
            </a:pPr>
            <a:r>
              <a:rPr lang="en-CA" sz="1800" b="0" i="0" u="none" strike="noStrike">
                <a:effectLst/>
                <a:latin typeface="Open Sans"/>
                <a:ea typeface="Open Sans"/>
                <a:cs typeface="Open Sans"/>
              </a:rPr>
              <a:t>NM: Oh, the table has three drawings on it.</a:t>
            </a:r>
          </a:p>
          <a:p>
            <a:pPr algn="just" rtl="0">
              <a:spcBef>
                <a:spcPts val="0"/>
              </a:spcBef>
              <a:spcAft>
                <a:spcPts val="1200"/>
              </a:spcAft>
            </a:pPr>
            <a:r>
              <a:rPr lang="en-CA" sz="1800" b="0" i="0" u="none" strike="noStrike">
                <a:effectLst/>
                <a:latin typeface="Open Sans"/>
                <a:ea typeface="Open Sans"/>
                <a:cs typeface="Open Sans"/>
              </a:rPr>
              <a:t>M: That's right, three drawings.</a:t>
            </a:r>
          </a:p>
          <a:p>
            <a:pPr algn="just" rtl="0">
              <a:spcBef>
                <a:spcPts val="0"/>
              </a:spcBef>
              <a:spcAft>
                <a:spcPts val="1200"/>
              </a:spcAft>
            </a:pPr>
            <a:r>
              <a:rPr lang="en-CA" sz="1800" b="0" i="0" u="none" strike="noStrike">
                <a:effectLst/>
                <a:latin typeface="Open Sans"/>
                <a:ea typeface="Open Sans"/>
                <a:cs typeface="Open Sans"/>
              </a:rPr>
              <a:t>NM: My side also has a table... it has a table, and a box. The box has a lock, and it's locked. There are some numbers on the lock as well.</a:t>
            </a:r>
            <a:endParaRPr lang="en-US" sz="1800">
              <a:latin typeface="Open Sans"/>
              <a:ea typeface="Open Sans"/>
              <a:cs typeface="Open Sans"/>
            </a:endParaRPr>
          </a:p>
          <a:p>
            <a:endParaRPr lang="en-US" sz="1800">
              <a:cs typeface="Times"/>
            </a:endParaRPr>
          </a:p>
        </p:txBody>
      </p:sp>
      <p:pic>
        <p:nvPicPr>
          <p:cNvPr id="5" name="First Slide">
            <a:hlinkClick r:id="" action="ppaction://media"/>
            <a:extLst>
              <a:ext uri="{FF2B5EF4-FFF2-40B4-BE49-F238E27FC236}">
                <a16:creationId xmlns:a16="http://schemas.microsoft.com/office/drawing/2014/main" id="{1A9FC5FD-3625-9D6A-A06B-25A104F4F7EE}"/>
              </a:ext>
            </a:extLst>
          </p:cNvPr>
          <p:cNvPicPr>
            <a:picLocks noChangeAspect="1"/>
          </p:cNvPicPr>
          <p:nvPr>
            <a:videoFile r:link="rId1"/>
            <p:extLst>
              <p:ext uri="{DAA4B4D4-6D71-4841-9C94-3DE7FCFB9230}">
                <p14:media xmlns:p14="http://schemas.microsoft.com/office/powerpoint/2010/main"/>
              </p:ext>
            </p:extLst>
          </p:nvPr>
        </p:nvPicPr>
        <p:blipFill>
          <a:blip/>
          <a:stretch>
            <a:fillRect/>
          </a:stretch>
        </p:blipFill>
        <p:spPr>
          <a:xfrm>
            <a:off x="4891455" y="2562982"/>
            <a:ext cx="4210217" cy="2368247"/>
          </a:xfrm>
          <a:prstGeom prst="rect">
            <a:avLst/>
          </a:prstGeom>
        </p:spPr>
      </p:pic>
    </p:spTree>
    <p:extLst>
      <p:ext uri="{BB962C8B-B14F-4D97-AF65-F5344CB8AC3E}">
        <p14:creationId xmlns:p14="http://schemas.microsoft.com/office/powerpoint/2010/main" val="616898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Simulation for Number Room</a:t>
            </a:r>
          </a:p>
        </p:txBody>
      </p:sp>
      <p:sp>
        <p:nvSpPr>
          <p:cNvPr id="7" name="Text Placeholder 6">
            <a:extLst>
              <a:ext uri="{FF2B5EF4-FFF2-40B4-BE49-F238E27FC236}">
                <a16:creationId xmlns:a16="http://schemas.microsoft.com/office/drawing/2014/main" id="{E92497F6-FB96-B3A6-FC92-17E3BA923042}"/>
              </a:ext>
            </a:extLst>
          </p:cNvPr>
          <p:cNvSpPr>
            <a:spLocks noGrp="1"/>
          </p:cNvSpPr>
          <p:nvPr>
            <p:ph type="body" sz="quarter" idx="15"/>
          </p:nvPr>
        </p:nvSpPr>
        <p:spPr>
          <a:xfrm>
            <a:off x="204109" y="1449747"/>
            <a:ext cx="3551462" cy="5201424"/>
          </a:xfrm>
        </p:spPr>
        <p:txBody>
          <a:bodyPr lIns="91440" tIns="45720" rIns="91440" bIns="45720" anchor="t"/>
          <a:lstStyle/>
          <a:p>
            <a:pPr algn="l" rtl="0">
              <a:spcBef>
                <a:spcPts val="0"/>
              </a:spcBef>
              <a:spcAft>
                <a:spcPts val="1200"/>
              </a:spcAft>
            </a:pPr>
            <a:r>
              <a:rPr lang="en-CA" sz="1100" b="0" i="0" u="none" strike="noStrike">
                <a:effectLst/>
                <a:latin typeface="Open Sans"/>
                <a:ea typeface="Open Sans"/>
                <a:cs typeface="Open Sans"/>
              </a:rPr>
              <a:t>NM: </a:t>
            </a:r>
            <a:r>
              <a:rPr lang="ja-JP" altLang="en-US" sz="1100" b="0" i="0" u="none" strike="noStrike">
                <a:effectLst/>
                <a:latin typeface="Open Sans"/>
                <a:ea typeface="游ゴシック"/>
                <a:cs typeface="Open Sans"/>
              </a:rPr>
              <a:t>咁呢，頭先你話呢你張枱有三幅畫呀嘛，係邊三幅啊？</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M: </a:t>
            </a:r>
            <a:r>
              <a:rPr lang="ja-JP" altLang="en-US" sz="1100" b="0" i="0" u="none" strike="noStrike">
                <a:effectLst/>
                <a:latin typeface="Open Sans"/>
                <a:ea typeface="游ゴシック"/>
                <a:cs typeface="Open Sans"/>
              </a:rPr>
              <a:t>係手臂</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bei6)</a:t>
            </a:r>
            <a:r>
              <a:rPr lang="en-CA" sz="1100" b="0" i="0" u="none" strike="noStrike">
                <a:effectLst/>
                <a:latin typeface="Open Sans"/>
                <a:ea typeface="Open Sans"/>
                <a:cs typeface="Open Sans"/>
              </a:rPr>
              <a:t>，</a:t>
            </a:r>
            <a:r>
              <a:rPr lang="ja-JP" altLang="en-US" sz="1100" b="0" i="0" u="none" strike="noStrike">
                <a:effectLst/>
                <a:latin typeface="Open Sans"/>
                <a:ea typeface="游ゴシック"/>
                <a:cs typeface="Open Sans"/>
              </a:rPr>
              <a:t>手，鼻。</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NM: </a:t>
            </a:r>
            <a:r>
              <a:rPr lang="ja-JP" altLang="en-US" sz="1100" b="0" i="0" u="none" strike="noStrike">
                <a:effectLst/>
                <a:latin typeface="Open Sans"/>
                <a:ea typeface="游ゴシック"/>
                <a:cs typeface="Open Sans"/>
              </a:rPr>
              <a:t>哦即係第一幅係一個手同埋一個鼻係咪呀</a:t>
            </a:r>
            <a:r>
              <a:rPr lang="en-US" altLang="ja-JP" sz="1100" b="0" i="0" u="none" strike="noStrike">
                <a:effectLst/>
                <a:latin typeface="Open Sans"/>
                <a:ea typeface="游ゴシック"/>
                <a:cs typeface="Open Sans"/>
              </a:rPr>
              <a:t>?</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M: </a:t>
            </a:r>
            <a:r>
              <a:rPr lang="ja-JP" altLang="en-US" sz="1100" b="0" i="0" u="none" strike="noStrike">
                <a:effectLst/>
                <a:latin typeface="Open Sans"/>
                <a:ea typeface="游ゴシック"/>
                <a:cs typeface="Open Sans"/>
              </a:rPr>
              <a:t>唔係呀係，唔係一齊㗎。一，第一個係手臂</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a:t>
            </a:r>
            <a:r>
              <a:rPr lang="en-CA" sz="1100" b="1" i="0" u="none" strike="noStrike" err="1">
                <a:effectLst/>
                <a:latin typeface="Open Sans"/>
                <a:ea typeface="Open Sans"/>
                <a:cs typeface="Open Sans"/>
              </a:rPr>
              <a:t>bei</a:t>
            </a:r>
            <a:r>
              <a:rPr lang="en-CA" sz="1100" b="1" i="0" u="none" strike="noStrike">
                <a:effectLst/>
                <a:latin typeface="Open Sans"/>
                <a:ea typeface="Open Sans"/>
                <a:cs typeface="Open Sans"/>
              </a:rPr>
              <a:t> with ambiguous tone)</a:t>
            </a:r>
            <a:r>
              <a:rPr lang="en-CA" sz="1100" b="0" i="0" u="none" strike="noStrike">
                <a:effectLst/>
                <a:latin typeface="Open Sans"/>
                <a:ea typeface="Open Sans"/>
                <a:cs typeface="Open Sans"/>
              </a:rPr>
              <a:t>...</a:t>
            </a:r>
            <a:endParaRPr lang="en-CA" sz="900" b="0" i="0" u="none" strike="noStrike">
              <a:effectLst/>
              <a:latin typeface="Times"/>
              <a:ea typeface="Open Sans"/>
              <a:cs typeface="Times"/>
            </a:endParaRPr>
          </a:p>
          <a:p>
            <a:pPr algn="l" rtl="0">
              <a:spcBef>
                <a:spcPts val="0"/>
              </a:spcBef>
              <a:spcAft>
                <a:spcPts val="1200"/>
              </a:spcAft>
            </a:pPr>
            <a:r>
              <a:rPr lang="en-CA" sz="1100" b="0" i="0" u="none" strike="noStrike">
                <a:effectLst/>
                <a:latin typeface="Open Sans"/>
                <a:ea typeface="Open Sans"/>
                <a:cs typeface="Open Sans"/>
              </a:rPr>
              <a:t>NM: </a:t>
            </a:r>
            <a:r>
              <a:rPr lang="ja-JP" altLang="en-US" sz="1100" b="0" i="0" u="none" strike="noStrike">
                <a:effectLst/>
                <a:latin typeface="Open Sans"/>
                <a:ea typeface="游ゴシック"/>
                <a:cs typeface="Open Sans"/>
              </a:rPr>
              <a:t>第一個係</a:t>
            </a:r>
            <a:r>
              <a:rPr lang="en-US" altLang="ja-JP" sz="1100" b="0" i="0" u="none" strike="noStrike">
                <a:effectLst/>
                <a:latin typeface="Open Sans"/>
                <a:ea typeface="游ゴシック"/>
                <a:cs typeface="Open Sans"/>
              </a:rPr>
              <a:t>...</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M: </a:t>
            </a:r>
            <a:r>
              <a:rPr lang="ja-JP" altLang="en-US" sz="1100" b="0" i="0" u="none" strike="noStrike">
                <a:effectLst/>
                <a:latin typeface="Open Sans"/>
                <a:ea typeface="游ゴシック"/>
                <a:cs typeface="Open Sans"/>
              </a:rPr>
              <a:t>第二個係手。</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NM: </a:t>
            </a:r>
            <a:r>
              <a:rPr lang="ja-JP" altLang="en-US" sz="1100" b="0" i="0" u="none" strike="noStrike">
                <a:effectLst/>
                <a:latin typeface="Open Sans"/>
                <a:ea typeface="游ゴシック"/>
                <a:cs typeface="Open Sans"/>
              </a:rPr>
              <a:t>第一個你講緊係咪手臂</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bei3)</a:t>
            </a:r>
            <a:r>
              <a:rPr lang="ja-JP" altLang="en-US" sz="1100" b="0" i="0" u="none" strike="noStrike">
                <a:effectLst/>
                <a:latin typeface="Open Sans"/>
                <a:ea typeface="游ゴシック"/>
                <a:cs typeface="Open Sans"/>
              </a:rPr>
              <a:t>啊</a:t>
            </a:r>
            <a:r>
              <a:rPr lang="en-US" altLang="ja-JP" sz="1100" b="0" i="0" u="none" strike="noStrike">
                <a:effectLst/>
                <a:latin typeface="Open Sans"/>
                <a:ea typeface="游ゴシック"/>
                <a:cs typeface="Open Sans"/>
              </a:rPr>
              <a:t>?</a:t>
            </a:r>
            <a:r>
              <a:rPr lang="ja-JP" altLang="en-US" sz="1100" b="0" i="0" u="none" strike="noStrike">
                <a:effectLst/>
                <a:latin typeface="Open Sans"/>
                <a:ea typeface="游ゴシック"/>
                <a:cs typeface="Open Sans"/>
              </a:rPr>
              <a:t>手臂 </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bei3)</a:t>
            </a:r>
            <a:r>
              <a:rPr lang="en-CA" sz="1100" b="0" i="0" u="none" strike="noStrike">
                <a:effectLst/>
                <a:latin typeface="Open Sans"/>
                <a:ea typeface="Open Sans"/>
                <a:cs typeface="Open Sans"/>
              </a:rPr>
              <a:t>?</a:t>
            </a:r>
            <a:endParaRPr lang="en-CA" sz="900" b="0" i="0" u="none" strike="noStrike">
              <a:effectLst/>
              <a:latin typeface="Times"/>
              <a:ea typeface="Open Sans"/>
              <a:cs typeface="Times"/>
            </a:endParaRPr>
          </a:p>
          <a:p>
            <a:pPr algn="l" rtl="0">
              <a:spcBef>
                <a:spcPts val="0"/>
              </a:spcBef>
              <a:spcAft>
                <a:spcPts val="1200"/>
              </a:spcAft>
            </a:pPr>
            <a:r>
              <a:rPr lang="en-CA" sz="1100" b="0" i="0" u="none" strike="noStrike">
                <a:effectLst/>
                <a:latin typeface="Open Sans"/>
                <a:ea typeface="Open Sans"/>
                <a:cs typeface="Open Sans"/>
              </a:rPr>
              <a:t>M: </a:t>
            </a:r>
            <a:r>
              <a:rPr lang="ja-JP" altLang="en-US" sz="1100" b="0" i="0" u="none" strike="noStrike">
                <a:effectLst/>
                <a:latin typeface="Open Sans"/>
                <a:ea typeface="游ゴシック"/>
                <a:cs typeface="Open Sans"/>
              </a:rPr>
              <a:t>係手臂</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bei3)</a:t>
            </a:r>
            <a:r>
              <a:rPr lang="en-CA" sz="1100" b="0" i="0" u="none" strike="noStrike">
                <a:effectLst/>
                <a:latin typeface="Open Sans"/>
                <a:ea typeface="Open Sans"/>
                <a:cs typeface="Open Sans"/>
              </a:rPr>
              <a:t>，</a:t>
            </a:r>
            <a:r>
              <a:rPr lang="ja-JP" altLang="en-US" sz="1100" b="0" i="0" u="none" strike="noStrike">
                <a:effectLst/>
                <a:latin typeface="Open Sans"/>
                <a:ea typeface="游ゴシック"/>
                <a:cs typeface="Open Sans"/>
              </a:rPr>
              <a:t>手臂</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bei3)</a:t>
            </a:r>
            <a:r>
              <a:rPr lang="ja-JP" altLang="en-US" sz="1100" b="0" i="0" u="none" strike="noStrike">
                <a:effectLst/>
                <a:latin typeface="Open Sans"/>
                <a:ea typeface="游ゴシック"/>
                <a:cs typeface="Open Sans"/>
              </a:rPr>
              <a:t>係啱。</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NM: </a:t>
            </a:r>
            <a:r>
              <a:rPr lang="ja-JP" altLang="en-US" sz="1100" b="0" i="0" u="none" strike="noStrike">
                <a:effectLst/>
                <a:latin typeface="Open Sans"/>
                <a:ea typeface="游ゴシック"/>
                <a:cs typeface="Open Sans"/>
              </a:rPr>
              <a:t>哦姐係手臂</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bei3)</a:t>
            </a:r>
            <a:r>
              <a:rPr lang="en-CA" sz="1100" b="0" i="0" u="none" strike="noStrike">
                <a:effectLst/>
                <a:latin typeface="Open Sans"/>
                <a:ea typeface="Open Sans"/>
                <a:cs typeface="Open Sans"/>
              </a:rPr>
              <a:t>，</a:t>
            </a:r>
            <a:r>
              <a:rPr lang="ja-JP" altLang="en-US" sz="1100" b="0" i="0" u="none" strike="noStrike">
                <a:effectLst/>
                <a:latin typeface="Open Sans"/>
                <a:ea typeface="游ゴシック"/>
                <a:cs typeface="Open Sans"/>
              </a:rPr>
              <a:t>吓第一個手臂</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bei3)</a:t>
            </a:r>
            <a:r>
              <a:rPr lang="en-CA" sz="1100" b="0" i="0" u="none" strike="noStrike">
                <a:effectLst/>
                <a:latin typeface="Open Sans"/>
                <a:ea typeface="Open Sans"/>
                <a:cs typeface="Open Sans"/>
              </a:rPr>
              <a:t>，</a:t>
            </a:r>
            <a:r>
              <a:rPr lang="ja-JP" altLang="en-US" sz="1100" b="0" i="0" u="none" strike="noStrike">
                <a:effectLst/>
                <a:latin typeface="Open Sans"/>
                <a:ea typeface="游ゴシック"/>
                <a:cs typeface="Open Sans"/>
              </a:rPr>
              <a:t>跟住呢？</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M: </a:t>
            </a:r>
            <a:r>
              <a:rPr lang="ja-JP" altLang="en-US" sz="1100" b="0" i="0" u="none" strike="noStrike">
                <a:effectLst/>
                <a:latin typeface="Open Sans"/>
                <a:ea typeface="游ゴシック"/>
                <a:cs typeface="Open Sans"/>
              </a:rPr>
              <a:t>第二個係手。</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NM: </a:t>
            </a:r>
            <a:r>
              <a:rPr lang="ja-JP" altLang="en-US" sz="1100" b="0" i="0" u="none" strike="noStrike">
                <a:effectLst/>
                <a:latin typeface="Open Sans"/>
                <a:ea typeface="游ゴシック"/>
                <a:cs typeface="Open Sans"/>
              </a:rPr>
              <a:t>哦第二個係手。咁第三個呢？</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M: </a:t>
            </a:r>
            <a:r>
              <a:rPr lang="ja-JP" altLang="en-US" sz="1100" b="0" i="0" u="none" strike="noStrike">
                <a:effectLst/>
                <a:latin typeface="Open Sans"/>
                <a:ea typeface="游ゴシック"/>
                <a:cs typeface="Open Sans"/>
              </a:rPr>
              <a:t>第三個係鼻。</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NM: </a:t>
            </a:r>
            <a:r>
              <a:rPr lang="ja-JP" altLang="en-US" sz="1100" b="0" i="0" u="none" strike="noStrike">
                <a:effectLst/>
                <a:latin typeface="Open Sans"/>
                <a:ea typeface="游ゴシック"/>
                <a:cs typeface="Open Sans"/>
              </a:rPr>
              <a:t>哦即係話第一個係手臂</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bei3)</a:t>
            </a:r>
            <a:r>
              <a:rPr lang="en-CA" sz="1100" b="0" i="0" u="none" strike="noStrike">
                <a:effectLst/>
                <a:latin typeface="Open Sans"/>
                <a:ea typeface="Open Sans"/>
                <a:cs typeface="Open Sans"/>
              </a:rPr>
              <a:t>，</a:t>
            </a:r>
            <a:r>
              <a:rPr lang="ja-JP" altLang="en-US" sz="1100" b="0" i="0" u="none" strike="noStrike">
                <a:effectLst/>
                <a:latin typeface="Open Sans"/>
                <a:ea typeface="游ゴシック"/>
                <a:cs typeface="Open Sans"/>
              </a:rPr>
              <a:t>第二個係手，第三個係鼻，即係話手臂</a:t>
            </a:r>
            <a:r>
              <a:rPr lang="en-US" altLang="ja-JP" sz="1100" b="1" i="0" u="none" strike="noStrike">
                <a:effectLst/>
                <a:latin typeface="Open Sans"/>
                <a:ea typeface="游ゴシック"/>
                <a:cs typeface="Open Sans"/>
              </a:rPr>
              <a:t>(</a:t>
            </a:r>
            <a:r>
              <a:rPr lang="en-CA" sz="1100" b="1" i="0" u="none" strike="noStrike">
                <a:effectLst/>
                <a:latin typeface="Open Sans"/>
                <a:ea typeface="Open Sans"/>
                <a:cs typeface="Open Sans"/>
              </a:rPr>
              <a:t>sau2 bei3)</a:t>
            </a:r>
            <a:r>
              <a:rPr lang="en-CA" sz="1100" b="0" i="0" u="none" strike="noStrike">
                <a:effectLst/>
                <a:latin typeface="Open Sans"/>
                <a:ea typeface="Open Sans"/>
                <a:cs typeface="Open Sans"/>
              </a:rPr>
              <a:t>，</a:t>
            </a:r>
            <a:r>
              <a:rPr lang="ja-JP" altLang="en-US" sz="1100" b="0" i="0" u="none" strike="noStrike">
                <a:effectLst/>
                <a:latin typeface="Open Sans"/>
                <a:ea typeface="游ゴシック"/>
                <a:cs typeface="Open Sans"/>
              </a:rPr>
              <a:t>手，鼻。係咪呀？</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M: </a:t>
            </a:r>
            <a:r>
              <a:rPr lang="ja-JP" altLang="en-US" sz="1100" b="0" i="0" u="none" strike="noStrike">
                <a:effectLst/>
                <a:latin typeface="Open Sans"/>
                <a:ea typeface="游ゴシック"/>
                <a:cs typeface="Open Sans"/>
              </a:rPr>
              <a:t>係呀係呀，啱呀。</a:t>
            </a:r>
            <a:endParaRPr lang="ja-JP" altLang="en-US" sz="900" b="0" i="0" u="none" strike="noStrike">
              <a:effectLst/>
              <a:latin typeface="Times"/>
              <a:ea typeface="游ゴシック"/>
              <a:cs typeface="Times"/>
            </a:endParaRPr>
          </a:p>
          <a:p>
            <a:pPr algn="l" rtl="0">
              <a:spcBef>
                <a:spcPts val="0"/>
              </a:spcBef>
              <a:spcAft>
                <a:spcPts val="1200"/>
              </a:spcAft>
            </a:pPr>
            <a:r>
              <a:rPr lang="en-CA" sz="1100" b="0" i="0" u="none" strike="noStrike">
                <a:effectLst/>
                <a:latin typeface="Open Sans"/>
                <a:ea typeface="Open Sans"/>
                <a:cs typeface="Open Sans"/>
              </a:rPr>
              <a:t>NM: </a:t>
            </a:r>
            <a:r>
              <a:rPr lang="ja-JP" altLang="en-US" sz="1100" b="0" i="0" u="none" strike="noStrike">
                <a:effectLst/>
                <a:latin typeface="Open Sans"/>
                <a:ea typeface="游ゴシック"/>
                <a:cs typeface="Open Sans"/>
              </a:rPr>
              <a:t>好</a:t>
            </a:r>
            <a:endParaRPr lang="ja-JP" altLang="en-US" sz="900" b="0" i="0" u="none" strike="noStrike">
              <a:effectLst/>
              <a:latin typeface="Times"/>
              <a:ea typeface="游ゴシック"/>
              <a:cs typeface="Times"/>
            </a:endParaRPr>
          </a:p>
          <a:p>
            <a:br>
              <a:rPr lang="ja-JP" altLang="en-US" sz="900" b="0" i="0" u="none" strike="noStrike">
                <a:effectLst/>
              </a:rPr>
            </a:br>
            <a:br>
              <a:rPr lang="ja-JP" altLang="en-US" sz="900"/>
            </a:br>
            <a:br>
              <a:rPr lang="ja-JP" altLang="en-US" sz="1600" b="0" i="0" u="none" strike="noStrike">
                <a:effectLst/>
              </a:rPr>
            </a:br>
            <a:br>
              <a:rPr lang="ja-JP" altLang="en-US" sz="1600"/>
            </a:br>
            <a:endParaRPr lang="en-US" sz="1600">
              <a:cs typeface="Times"/>
            </a:endParaRPr>
          </a:p>
        </p:txBody>
      </p:sp>
      <p:sp>
        <p:nvSpPr>
          <p:cNvPr id="11" name="TextBox 10">
            <a:extLst>
              <a:ext uri="{FF2B5EF4-FFF2-40B4-BE49-F238E27FC236}">
                <a16:creationId xmlns:a16="http://schemas.microsoft.com/office/drawing/2014/main" id="{6B501DE0-C2CB-F80D-2BDD-9D5095304BD9}"/>
              </a:ext>
            </a:extLst>
          </p:cNvPr>
          <p:cNvSpPr txBox="1"/>
          <p:nvPr/>
        </p:nvSpPr>
        <p:spPr>
          <a:xfrm>
            <a:off x="3929743" y="1449747"/>
            <a:ext cx="5010149" cy="5632311"/>
          </a:xfrm>
          <a:prstGeom prst="rect">
            <a:avLst/>
          </a:prstGeom>
          <a:noFill/>
        </p:spPr>
        <p:txBody>
          <a:bodyPr wrap="square" lIns="91440" tIns="45720" rIns="91440" bIns="45720" anchor="t">
            <a:spAutoFit/>
          </a:bodyPr>
          <a:lstStyle/>
          <a:p>
            <a:pPr algn="l" rtl="0">
              <a:spcBef>
                <a:spcPts val="0"/>
              </a:spcBef>
              <a:spcAft>
                <a:spcPts val="1200"/>
              </a:spcAft>
            </a:pPr>
            <a:r>
              <a:rPr lang="en-CA" sz="1000" b="0" i="0" u="none" strike="noStrike">
                <a:solidFill>
                  <a:srgbClr val="54585A"/>
                </a:solidFill>
                <a:effectLst/>
                <a:latin typeface="Open Sans"/>
                <a:ea typeface="Open Sans"/>
                <a:cs typeface="Open Sans"/>
              </a:rPr>
              <a:t>NM: You were talking earlier, you said your table had 3 drawings on it. Which three drawings was it?</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M: The drawings were an arm</a:t>
            </a:r>
            <a:r>
              <a:rPr lang="en-CA" sz="1000" b="1" i="0" u="none" strike="noStrike">
                <a:solidFill>
                  <a:srgbClr val="54585A"/>
                </a:solidFill>
                <a:effectLst/>
                <a:latin typeface="Open Sans"/>
                <a:ea typeface="Open Sans"/>
                <a:cs typeface="Open Sans"/>
              </a:rPr>
              <a:t> (merged tone)</a:t>
            </a:r>
            <a:r>
              <a:rPr lang="en-CA" sz="1000" b="0" i="0" u="none" strike="noStrike">
                <a:solidFill>
                  <a:srgbClr val="54585A"/>
                </a:solidFill>
                <a:effectLst/>
                <a:latin typeface="Open Sans"/>
                <a:ea typeface="Open Sans"/>
                <a:cs typeface="Open Sans"/>
              </a:rPr>
              <a:t>, hand, nose.</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NM: Oh, so the first drawing is an arm and a nose, is that right?</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M: No, that's not right. They're not together. First, The first one is an arm</a:t>
            </a:r>
            <a:r>
              <a:rPr lang="en-CA" sz="1000" b="1" i="0" u="none" strike="noStrike">
                <a:solidFill>
                  <a:srgbClr val="54585A"/>
                </a:solidFill>
                <a:effectLst/>
                <a:latin typeface="Open Sans"/>
                <a:ea typeface="Open Sans"/>
                <a:cs typeface="Open Sans"/>
              </a:rPr>
              <a:t> (hyper articulated but still confusable tone)</a:t>
            </a:r>
            <a:r>
              <a:rPr lang="en-CA" sz="1000" b="0" i="0" u="none" strike="noStrike">
                <a:solidFill>
                  <a:srgbClr val="54585A"/>
                </a:solidFill>
                <a:effectLst/>
                <a:latin typeface="Open Sans"/>
                <a:ea typeface="Open Sans"/>
                <a:cs typeface="Open Sans"/>
              </a:rPr>
              <a:t>...</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NM: The first one is... </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M: The second one is a hand.</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NM: The first one you're talking about - is it an arm </a:t>
            </a:r>
            <a:r>
              <a:rPr lang="en-CA" sz="1000" b="1" i="0" u="none" strike="noStrike">
                <a:solidFill>
                  <a:srgbClr val="54585A"/>
                </a:solidFill>
                <a:effectLst/>
                <a:latin typeface="Open Sans"/>
                <a:ea typeface="Open Sans"/>
                <a:cs typeface="Open Sans"/>
              </a:rPr>
              <a:t>(hyper articulated non-merged tone)</a:t>
            </a:r>
            <a:r>
              <a:rPr lang="en-CA" sz="1000" b="0" i="0" u="none" strike="noStrike">
                <a:solidFill>
                  <a:srgbClr val="54585A"/>
                </a:solidFill>
                <a:effectLst/>
                <a:latin typeface="Open Sans"/>
                <a:ea typeface="Open Sans"/>
                <a:cs typeface="Open Sans"/>
              </a:rPr>
              <a:t>? An arm </a:t>
            </a:r>
            <a:r>
              <a:rPr lang="en-CA" sz="1000" b="1" i="0" u="none" strike="noStrike">
                <a:solidFill>
                  <a:srgbClr val="54585A"/>
                </a:solidFill>
                <a:effectLst/>
                <a:latin typeface="Open Sans"/>
                <a:ea typeface="Open Sans"/>
                <a:cs typeface="Open Sans"/>
              </a:rPr>
              <a:t>(hyper articulated tone)</a:t>
            </a:r>
            <a:r>
              <a:rPr lang="en-CA" sz="1000" b="0" i="0" u="none" strike="noStrike">
                <a:solidFill>
                  <a:srgbClr val="54585A"/>
                </a:solidFill>
                <a:effectLst/>
                <a:latin typeface="Open Sans"/>
                <a:ea typeface="Open Sans"/>
                <a:cs typeface="Open Sans"/>
              </a:rPr>
              <a:t>?</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M: Yes, an arm </a:t>
            </a:r>
            <a:r>
              <a:rPr lang="en-CA" sz="1000" b="1" i="0" u="none" strike="noStrike">
                <a:solidFill>
                  <a:srgbClr val="54585A"/>
                </a:solidFill>
                <a:effectLst/>
                <a:latin typeface="Open Sans"/>
                <a:ea typeface="Open Sans"/>
                <a:cs typeface="Open Sans"/>
              </a:rPr>
              <a:t>(unmerged tone)</a:t>
            </a:r>
            <a:r>
              <a:rPr lang="en-CA" sz="1000" b="0" i="0" u="none" strike="noStrike">
                <a:solidFill>
                  <a:srgbClr val="54585A"/>
                </a:solidFill>
                <a:effectLst/>
                <a:latin typeface="Open Sans"/>
                <a:ea typeface="Open Sans"/>
                <a:cs typeface="Open Sans"/>
              </a:rPr>
              <a:t>. An arm </a:t>
            </a:r>
            <a:r>
              <a:rPr lang="en-CA" sz="1000" b="1" i="0" u="none" strike="noStrike">
                <a:solidFill>
                  <a:srgbClr val="54585A"/>
                </a:solidFill>
                <a:effectLst/>
                <a:latin typeface="Open Sans"/>
                <a:ea typeface="Open Sans"/>
                <a:cs typeface="Open Sans"/>
              </a:rPr>
              <a:t>(unmerged tone) </a:t>
            </a:r>
            <a:r>
              <a:rPr lang="en-CA" sz="1000" b="0" i="0" u="none" strike="noStrike">
                <a:solidFill>
                  <a:srgbClr val="54585A"/>
                </a:solidFill>
                <a:effectLst/>
                <a:latin typeface="Open Sans"/>
                <a:ea typeface="Open Sans"/>
                <a:cs typeface="Open Sans"/>
              </a:rPr>
              <a:t>would be correct.</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NM: Oh, so an arm </a:t>
            </a:r>
            <a:r>
              <a:rPr lang="en-CA" sz="1000" b="1" i="0" u="none" strike="noStrike">
                <a:solidFill>
                  <a:srgbClr val="54585A"/>
                </a:solidFill>
                <a:effectLst/>
                <a:latin typeface="Open Sans"/>
                <a:ea typeface="Open Sans"/>
                <a:cs typeface="Open Sans"/>
              </a:rPr>
              <a:t>(unmerged tone)</a:t>
            </a:r>
            <a:r>
              <a:rPr lang="en-CA" sz="1000" b="0" i="0" u="none" strike="noStrike">
                <a:solidFill>
                  <a:srgbClr val="54585A"/>
                </a:solidFill>
                <a:effectLst/>
                <a:latin typeface="Open Sans"/>
                <a:ea typeface="Open Sans"/>
                <a:cs typeface="Open Sans"/>
              </a:rPr>
              <a:t>. The first one is an arm </a:t>
            </a:r>
            <a:r>
              <a:rPr lang="en-CA" sz="1000" b="1" i="0" u="none" strike="noStrike">
                <a:solidFill>
                  <a:srgbClr val="54585A"/>
                </a:solidFill>
                <a:effectLst/>
                <a:latin typeface="Open Sans"/>
                <a:ea typeface="Open Sans"/>
                <a:cs typeface="Open Sans"/>
              </a:rPr>
              <a:t>(unmerged tone)</a:t>
            </a:r>
            <a:r>
              <a:rPr lang="en-CA" sz="1000" b="0" i="0" u="none" strike="noStrike">
                <a:solidFill>
                  <a:srgbClr val="54585A"/>
                </a:solidFill>
                <a:effectLst/>
                <a:latin typeface="Open Sans"/>
                <a:ea typeface="Open Sans"/>
                <a:cs typeface="Open Sans"/>
              </a:rPr>
              <a:t>. What's after that?</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M: The second one is a hand.</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NM: Oh, the second one is a hand. Then what's the third one?</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M: The third one is a nose.</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NM: Oh, so you mean that the first one is arm </a:t>
            </a:r>
            <a:r>
              <a:rPr lang="en-CA" sz="1000" b="1" i="0" u="none" strike="noStrike">
                <a:solidFill>
                  <a:srgbClr val="54585A"/>
                </a:solidFill>
                <a:effectLst/>
                <a:latin typeface="Open Sans"/>
                <a:ea typeface="Open Sans"/>
                <a:cs typeface="Open Sans"/>
              </a:rPr>
              <a:t>(unmerged tone)</a:t>
            </a:r>
            <a:r>
              <a:rPr lang="en-CA" sz="1000" b="0" i="0" u="none" strike="noStrike">
                <a:solidFill>
                  <a:srgbClr val="54585A"/>
                </a:solidFill>
                <a:effectLst/>
                <a:latin typeface="Open Sans"/>
                <a:ea typeface="Open Sans"/>
                <a:cs typeface="Open Sans"/>
              </a:rPr>
              <a:t>, the second one is hand, the third one is nose. So, arm </a:t>
            </a:r>
            <a:r>
              <a:rPr lang="en-CA" sz="1000" b="1" i="0" u="none" strike="noStrike">
                <a:solidFill>
                  <a:srgbClr val="54585A"/>
                </a:solidFill>
                <a:effectLst/>
                <a:latin typeface="Open Sans"/>
                <a:ea typeface="Open Sans"/>
                <a:cs typeface="Open Sans"/>
              </a:rPr>
              <a:t>(unmerged tone)</a:t>
            </a:r>
            <a:r>
              <a:rPr lang="en-CA" sz="1000" b="0" i="0" u="none" strike="noStrike">
                <a:solidFill>
                  <a:srgbClr val="54585A"/>
                </a:solidFill>
                <a:effectLst/>
                <a:latin typeface="Open Sans"/>
                <a:ea typeface="Open Sans"/>
                <a:cs typeface="Open Sans"/>
              </a:rPr>
              <a:t>, hand, nose. Is that right?</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M: Yes, yes, that's correct.</a:t>
            </a:r>
            <a:endParaRPr lang="en-CA" sz="900" b="0" i="0" u="none" strike="noStrike">
              <a:solidFill>
                <a:srgbClr val="54585A"/>
              </a:solidFill>
              <a:effectLst/>
              <a:latin typeface="Open Sans"/>
              <a:ea typeface="Open Sans"/>
              <a:cs typeface="Open Sans"/>
            </a:endParaRPr>
          </a:p>
          <a:p>
            <a:pPr algn="l" rtl="0">
              <a:spcBef>
                <a:spcPts val="0"/>
              </a:spcBef>
              <a:spcAft>
                <a:spcPts val="1200"/>
              </a:spcAft>
            </a:pPr>
            <a:r>
              <a:rPr lang="en-CA" sz="1000" b="0" i="0" u="none" strike="noStrike">
                <a:solidFill>
                  <a:srgbClr val="54585A"/>
                </a:solidFill>
                <a:effectLst/>
                <a:latin typeface="Open Sans"/>
                <a:ea typeface="Open Sans"/>
                <a:cs typeface="Open Sans"/>
              </a:rPr>
              <a:t>NM: Okay, good.</a:t>
            </a:r>
            <a:endParaRPr lang="en-US" sz="900">
              <a:solidFill>
                <a:srgbClr val="54585A"/>
              </a:solidFill>
              <a:latin typeface="Open Sans"/>
              <a:ea typeface="Open Sans"/>
              <a:cs typeface="Open Sans"/>
            </a:endParaRPr>
          </a:p>
        </p:txBody>
      </p:sp>
    </p:spTree>
    <p:extLst>
      <p:ext uri="{BB962C8B-B14F-4D97-AF65-F5344CB8AC3E}">
        <p14:creationId xmlns:p14="http://schemas.microsoft.com/office/powerpoint/2010/main" val="1909497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dirty="0">
                <a:latin typeface="Impact"/>
                <a:cs typeface="Calibri"/>
              </a:rPr>
              <a:t>Phonetic Account</a:t>
            </a: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4847897"/>
          </a:xfrm>
        </p:spPr>
        <p:txBody>
          <a:bodyPr lIns="91440" tIns="45720" rIns="91440" bIns="45720" anchor="t"/>
          <a:lstStyle/>
          <a:p>
            <a:pPr marL="0" indent="0">
              <a:buNone/>
            </a:pPr>
            <a:r>
              <a:rPr lang="en-CA" dirty="0">
                <a:latin typeface="+mn-lt"/>
                <a:cs typeface="Times"/>
              </a:rPr>
              <a:t>H&amp;H Theory cont. (Lindblom 1990)</a:t>
            </a:r>
          </a:p>
          <a:p>
            <a:pPr marL="0" indent="0">
              <a:buNone/>
            </a:pPr>
            <a:r>
              <a:rPr lang="en-CA" dirty="0">
                <a:latin typeface="+mn-lt"/>
                <a:cs typeface="Times"/>
              </a:rPr>
              <a:t>To the listener: </a:t>
            </a:r>
          </a:p>
          <a:p>
            <a:r>
              <a:rPr lang="en-CA" dirty="0">
                <a:latin typeface="+mn-lt"/>
                <a:cs typeface="Times"/>
              </a:rPr>
              <a:t>Not the signal itself</a:t>
            </a:r>
          </a:p>
          <a:p>
            <a:r>
              <a:rPr lang="en-CA" dirty="0">
                <a:latin typeface="+mn-lt"/>
                <a:cs typeface="Times"/>
              </a:rPr>
              <a:t>The ability to lexically discriminate spoken items </a:t>
            </a:r>
          </a:p>
          <a:p>
            <a:r>
              <a:rPr lang="en-CA" dirty="0">
                <a:latin typeface="+mn-lt"/>
                <a:cs typeface="Times"/>
              </a:rPr>
              <a:t>Signal-complementary process that is knowledge driven </a:t>
            </a:r>
          </a:p>
          <a:p>
            <a:pPr lvl="1"/>
            <a:r>
              <a:rPr lang="en-CA" dirty="0">
                <a:latin typeface="+mn-lt"/>
                <a:cs typeface="Times"/>
              </a:rPr>
              <a:t>(e.g. knowing that the word “dogs” will come after the phrase “it’s raining cats and ____”).</a:t>
            </a:r>
            <a:endParaRPr lang="en-CA" dirty="0">
              <a:latin typeface="+mn-lt"/>
              <a:cs typeface="Times" pitchFamily="2" charset="0"/>
            </a:endParaRPr>
          </a:p>
        </p:txBody>
      </p:sp>
    </p:spTree>
    <p:extLst>
      <p:ext uri="{BB962C8B-B14F-4D97-AF65-F5344CB8AC3E}">
        <p14:creationId xmlns:p14="http://schemas.microsoft.com/office/powerpoint/2010/main" val="35793107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sz="4000">
                <a:latin typeface="Impact"/>
              </a:rPr>
              <a:t>Simulation for Number Room</a:t>
            </a:r>
          </a:p>
        </p:txBody>
      </p:sp>
      <p:sp>
        <p:nvSpPr>
          <p:cNvPr id="4" name="Text Placeholder 3">
            <a:extLst>
              <a:ext uri="{FF2B5EF4-FFF2-40B4-BE49-F238E27FC236}">
                <a16:creationId xmlns:a16="http://schemas.microsoft.com/office/drawing/2014/main" id="{EE20059D-2931-0A08-788A-69617B81A823}"/>
              </a:ext>
            </a:extLst>
          </p:cNvPr>
          <p:cNvSpPr>
            <a:spLocks noGrp="1"/>
          </p:cNvSpPr>
          <p:nvPr>
            <p:ph type="body" sz="quarter" idx="15"/>
          </p:nvPr>
        </p:nvSpPr>
        <p:spPr>
          <a:xfrm>
            <a:off x="42328" y="1491344"/>
            <a:ext cx="5707119" cy="5001532"/>
          </a:xfrm>
        </p:spPr>
        <p:txBody>
          <a:bodyPr lIns="91440" tIns="45720" rIns="91440" bIns="45720" anchor="t"/>
          <a:lstStyle/>
          <a:p>
            <a:pPr algn="l" rtl="0">
              <a:spcBef>
                <a:spcPts val="0"/>
              </a:spcBef>
              <a:spcAft>
                <a:spcPts val="1200"/>
              </a:spcAft>
            </a:pPr>
            <a:r>
              <a:rPr lang="en-CA" sz="1050" b="0" i="0" u="none" strike="noStrike">
                <a:effectLst/>
                <a:latin typeface="Open Sans"/>
                <a:ea typeface="Open Sans"/>
                <a:cs typeface="Open Sans"/>
              </a:rPr>
              <a:t>NM: You were talking earlier, you said your table had 3 drawings on it. Which three drawings was it?</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M: The drawings were an </a:t>
            </a:r>
            <a:r>
              <a:rPr lang="en-CA" sz="1050" b="0" i="0" u="none" strike="noStrike">
                <a:effectLst/>
                <a:highlight>
                  <a:srgbClr val="FFFF00"/>
                </a:highlight>
                <a:latin typeface="Open Sans"/>
                <a:ea typeface="Open Sans"/>
                <a:cs typeface="Open Sans"/>
              </a:rPr>
              <a:t>arm</a:t>
            </a:r>
            <a:r>
              <a:rPr lang="en-CA" sz="1050" b="1" i="0" u="none" strike="noStrike">
                <a:effectLst/>
                <a:highlight>
                  <a:srgbClr val="FFFF00"/>
                </a:highlight>
                <a:latin typeface="Open Sans"/>
                <a:ea typeface="Open Sans"/>
                <a:cs typeface="Open Sans"/>
              </a:rPr>
              <a:t> (merged tone)</a:t>
            </a:r>
            <a:r>
              <a:rPr lang="en-CA" sz="1050" b="0" i="0" u="none" strike="noStrike">
                <a:effectLst/>
                <a:latin typeface="Open Sans"/>
                <a:ea typeface="Open Sans"/>
                <a:cs typeface="Open Sans"/>
              </a:rPr>
              <a:t>, hand, nose.</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NM: Oh, so the first drawing is a hand and a nose, is that right?</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M: No, that's not right. They're not together. First, The first one is an </a:t>
            </a:r>
            <a:r>
              <a:rPr lang="en-CA" sz="1050" b="0" i="0" u="none" strike="noStrike">
                <a:effectLst/>
                <a:highlight>
                  <a:srgbClr val="FFFF00"/>
                </a:highlight>
                <a:latin typeface="Open Sans"/>
                <a:ea typeface="Open Sans"/>
                <a:cs typeface="Open Sans"/>
              </a:rPr>
              <a:t>arm</a:t>
            </a:r>
            <a:r>
              <a:rPr lang="en-CA" sz="1050" b="1" i="0" u="none" strike="noStrike">
                <a:effectLst/>
                <a:highlight>
                  <a:srgbClr val="FFFF00"/>
                </a:highlight>
                <a:latin typeface="Open Sans"/>
                <a:ea typeface="Open Sans"/>
                <a:cs typeface="Open Sans"/>
              </a:rPr>
              <a:t> (hyper articulated but still confusable tone)</a:t>
            </a:r>
            <a:r>
              <a:rPr lang="en-CA" sz="1050" b="0" i="0" u="none" strike="noStrike">
                <a:effectLst/>
                <a:latin typeface="Open Sans"/>
                <a:ea typeface="Open Sans"/>
                <a:cs typeface="Open Sans"/>
              </a:rPr>
              <a:t>...</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NM: The first one is... </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M: The second one is a hand.</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NM: The first one you're talking about - is it an </a:t>
            </a:r>
            <a:r>
              <a:rPr lang="en-CA" sz="1050" b="0" i="0" u="none" strike="noStrike">
                <a:effectLst/>
                <a:highlight>
                  <a:srgbClr val="FFFF00"/>
                </a:highlight>
                <a:latin typeface="Open Sans"/>
                <a:ea typeface="Open Sans"/>
                <a:cs typeface="Open Sans"/>
              </a:rPr>
              <a:t>arm </a:t>
            </a:r>
            <a:r>
              <a:rPr lang="en-CA" sz="1050" b="1" i="0" u="none" strike="noStrike">
                <a:effectLst/>
                <a:highlight>
                  <a:srgbClr val="FFFF00"/>
                </a:highlight>
                <a:latin typeface="Open Sans"/>
                <a:ea typeface="Open Sans"/>
                <a:cs typeface="Open Sans"/>
              </a:rPr>
              <a:t>(hyper articulated non-merged tone)</a:t>
            </a:r>
            <a:r>
              <a:rPr lang="en-CA" sz="1050" b="0" i="0" u="none" strike="noStrike">
                <a:effectLst/>
                <a:latin typeface="Open Sans"/>
                <a:ea typeface="Open Sans"/>
                <a:cs typeface="Open Sans"/>
              </a:rPr>
              <a:t>? An </a:t>
            </a:r>
            <a:r>
              <a:rPr lang="en-CA" sz="1050" b="0" i="0" u="none" strike="noStrike">
                <a:effectLst/>
                <a:highlight>
                  <a:srgbClr val="FFFF00"/>
                </a:highlight>
                <a:latin typeface="Open Sans"/>
                <a:ea typeface="Open Sans"/>
                <a:cs typeface="Open Sans"/>
              </a:rPr>
              <a:t>arm </a:t>
            </a:r>
            <a:r>
              <a:rPr lang="en-CA" sz="1050" b="1" i="0" u="none" strike="noStrike">
                <a:effectLst/>
                <a:highlight>
                  <a:srgbClr val="FFFF00"/>
                </a:highlight>
                <a:latin typeface="Open Sans"/>
                <a:ea typeface="Open Sans"/>
                <a:cs typeface="Open Sans"/>
              </a:rPr>
              <a:t>(hyper articulated tone)</a:t>
            </a:r>
            <a:r>
              <a:rPr lang="en-CA" sz="1050" b="0" i="0" u="none" strike="noStrike">
                <a:effectLst/>
                <a:latin typeface="Open Sans"/>
                <a:ea typeface="Open Sans"/>
                <a:cs typeface="Open Sans"/>
              </a:rPr>
              <a:t>?</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M: Yes, an </a:t>
            </a:r>
            <a:r>
              <a:rPr lang="en-CA" sz="1050" b="0" i="0" u="none" strike="noStrike">
                <a:effectLst/>
                <a:highlight>
                  <a:srgbClr val="FFFF00"/>
                </a:highlight>
                <a:latin typeface="Open Sans"/>
                <a:ea typeface="Open Sans"/>
                <a:cs typeface="Open Sans"/>
              </a:rPr>
              <a:t>arm </a:t>
            </a:r>
            <a:r>
              <a:rPr lang="en-CA" sz="1050" b="1" i="0" u="none" strike="noStrike">
                <a:effectLst/>
                <a:highlight>
                  <a:srgbClr val="FFFF00"/>
                </a:highlight>
                <a:latin typeface="Open Sans"/>
                <a:ea typeface="Open Sans"/>
                <a:cs typeface="Open Sans"/>
              </a:rPr>
              <a:t>(unmerged tone)</a:t>
            </a:r>
            <a:r>
              <a:rPr lang="en-CA" sz="1050" b="0" i="0" u="none" strike="noStrike">
                <a:effectLst/>
                <a:latin typeface="Open Sans"/>
                <a:ea typeface="Open Sans"/>
                <a:cs typeface="Open Sans"/>
              </a:rPr>
              <a:t>. An </a:t>
            </a:r>
            <a:r>
              <a:rPr lang="en-CA" sz="1050" b="0" i="0" u="none" strike="noStrike">
                <a:effectLst/>
                <a:highlight>
                  <a:srgbClr val="FFFF00"/>
                </a:highlight>
                <a:latin typeface="Open Sans"/>
                <a:ea typeface="Open Sans"/>
                <a:cs typeface="Open Sans"/>
              </a:rPr>
              <a:t>arm </a:t>
            </a:r>
            <a:r>
              <a:rPr lang="en-CA" sz="1050" b="1" i="0" u="none" strike="noStrike">
                <a:effectLst/>
                <a:highlight>
                  <a:srgbClr val="FFFF00"/>
                </a:highlight>
                <a:latin typeface="Open Sans"/>
                <a:ea typeface="Open Sans"/>
                <a:cs typeface="Open Sans"/>
              </a:rPr>
              <a:t>(unmerged tone) </a:t>
            </a:r>
            <a:r>
              <a:rPr lang="en-CA" sz="1050" b="0" i="0" u="none" strike="noStrike">
                <a:effectLst/>
                <a:latin typeface="Open Sans"/>
                <a:ea typeface="Open Sans"/>
                <a:cs typeface="Open Sans"/>
              </a:rPr>
              <a:t>would be correct.</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NM: Oh, so an </a:t>
            </a:r>
            <a:r>
              <a:rPr lang="en-CA" sz="1050" b="0" i="0" u="none" strike="noStrike">
                <a:effectLst/>
                <a:highlight>
                  <a:srgbClr val="FFFF00"/>
                </a:highlight>
                <a:latin typeface="Open Sans"/>
                <a:ea typeface="Open Sans"/>
                <a:cs typeface="Open Sans"/>
              </a:rPr>
              <a:t>arm </a:t>
            </a:r>
            <a:r>
              <a:rPr lang="en-CA" sz="1050" b="1" i="0" u="none" strike="noStrike">
                <a:effectLst/>
                <a:highlight>
                  <a:srgbClr val="FFFF00"/>
                </a:highlight>
                <a:latin typeface="Open Sans"/>
                <a:ea typeface="Open Sans"/>
                <a:cs typeface="Open Sans"/>
              </a:rPr>
              <a:t>(unmerged tone)</a:t>
            </a:r>
            <a:r>
              <a:rPr lang="en-CA" sz="1050" b="0" i="0" u="none" strike="noStrike">
                <a:effectLst/>
                <a:latin typeface="Open Sans"/>
                <a:ea typeface="Open Sans"/>
                <a:cs typeface="Open Sans"/>
              </a:rPr>
              <a:t>. The first one is an </a:t>
            </a:r>
            <a:r>
              <a:rPr lang="en-CA" sz="1050" b="0" i="0" u="none" strike="noStrike">
                <a:effectLst/>
                <a:highlight>
                  <a:srgbClr val="FFFF00"/>
                </a:highlight>
                <a:latin typeface="Open Sans"/>
                <a:ea typeface="Open Sans"/>
                <a:cs typeface="Open Sans"/>
              </a:rPr>
              <a:t>arm </a:t>
            </a:r>
            <a:r>
              <a:rPr lang="en-CA" sz="1050" b="1" i="0" u="none" strike="noStrike">
                <a:effectLst/>
                <a:highlight>
                  <a:srgbClr val="FFFF00"/>
                </a:highlight>
                <a:latin typeface="Open Sans"/>
                <a:ea typeface="Open Sans"/>
                <a:cs typeface="Open Sans"/>
              </a:rPr>
              <a:t>(unmerged tone)</a:t>
            </a:r>
            <a:r>
              <a:rPr lang="en-CA" sz="1050" b="0" i="0" u="none" strike="noStrike">
                <a:effectLst/>
                <a:highlight>
                  <a:srgbClr val="FFFF00"/>
                </a:highlight>
                <a:latin typeface="Open Sans"/>
                <a:ea typeface="Open Sans"/>
                <a:cs typeface="Open Sans"/>
              </a:rPr>
              <a:t>.</a:t>
            </a:r>
            <a:r>
              <a:rPr lang="en-CA" sz="1050" b="0" i="0" u="none" strike="noStrike">
                <a:effectLst/>
                <a:latin typeface="Open Sans"/>
                <a:ea typeface="Open Sans"/>
                <a:cs typeface="Open Sans"/>
              </a:rPr>
              <a:t> What's after that?</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M: The second one is a hand.</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NM: Oh, the second one is a hand. Then what's the third one?</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M: The third one is a nose.</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NM: Oh, so you mean that the first one is </a:t>
            </a:r>
            <a:r>
              <a:rPr lang="en-CA" sz="1050" b="0" i="0" u="none" strike="noStrike">
                <a:effectLst/>
                <a:highlight>
                  <a:srgbClr val="FFFF00"/>
                </a:highlight>
                <a:latin typeface="Open Sans"/>
                <a:ea typeface="Open Sans"/>
                <a:cs typeface="Open Sans"/>
              </a:rPr>
              <a:t>arm </a:t>
            </a:r>
            <a:r>
              <a:rPr lang="en-CA" sz="1050" b="1" i="0" u="none" strike="noStrike">
                <a:effectLst/>
                <a:highlight>
                  <a:srgbClr val="FFFF00"/>
                </a:highlight>
                <a:latin typeface="Open Sans"/>
                <a:ea typeface="Open Sans"/>
                <a:cs typeface="Open Sans"/>
              </a:rPr>
              <a:t>(unmerged tone)</a:t>
            </a:r>
            <a:r>
              <a:rPr lang="en-CA" sz="1050" b="0" i="0" u="none" strike="noStrike">
                <a:effectLst/>
                <a:latin typeface="Open Sans"/>
                <a:ea typeface="Open Sans"/>
                <a:cs typeface="Open Sans"/>
              </a:rPr>
              <a:t>, the second one is hand, the third one is nose. So, </a:t>
            </a:r>
            <a:r>
              <a:rPr lang="en-CA" sz="1050" b="0" i="0" u="none" strike="noStrike">
                <a:effectLst/>
                <a:highlight>
                  <a:srgbClr val="FFFF00"/>
                </a:highlight>
                <a:latin typeface="Open Sans"/>
                <a:ea typeface="Open Sans"/>
                <a:cs typeface="Open Sans"/>
              </a:rPr>
              <a:t>arm </a:t>
            </a:r>
            <a:r>
              <a:rPr lang="en-CA" sz="1050" b="1" i="0" u="none" strike="noStrike">
                <a:effectLst/>
                <a:highlight>
                  <a:srgbClr val="FFFF00"/>
                </a:highlight>
                <a:latin typeface="Open Sans"/>
                <a:ea typeface="Open Sans"/>
                <a:cs typeface="Open Sans"/>
              </a:rPr>
              <a:t>(unmerged tone)</a:t>
            </a:r>
            <a:r>
              <a:rPr lang="en-CA" sz="1050" b="0" i="0" u="none" strike="noStrike">
                <a:effectLst/>
                <a:latin typeface="Open Sans"/>
                <a:ea typeface="Open Sans"/>
                <a:cs typeface="Open Sans"/>
              </a:rPr>
              <a:t>, hand, nose. Is that right?</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M: Yes, yes, that's correct.</a:t>
            </a:r>
            <a:endParaRPr lang="en-CA" sz="1000" b="0" i="0" u="none" strike="noStrike">
              <a:effectLst/>
              <a:latin typeface="Open Sans"/>
              <a:ea typeface="Open Sans"/>
              <a:cs typeface="Open Sans"/>
            </a:endParaRPr>
          </a:p>
          <a:p>
            <a:pPr algn="l" rtl="0">
              <a:spcBef>
                <a:spcPts val="0"/>
              </a:spcBef>
              <a:spcAft>
                <a:spcPts val="1200"/>
              </a:spcAft>
            </a:pPr>
            <a:r>
              <a:rPr lang="en-CA" sz="1050" b="0" i="0" u="none" strike="noStrike">
                <a:effectLst/>
                <a:latin typeface="Open Sans"/>
                <a:ea typeface="Open Sans"/>
                <a:cs typeface="Open Sans"/>
              </a:rPr>
              <a:t>NM: Okay, good.</a:t>
            </a:r>
            <a:endParaRPr lang="en-US" sz="1000">
              <a:latin typeface="Open Sans"/>
              <a:ea typeface="Open Sans"/>
              <a:cs typeface="Open Sans"/>
            </a:endParaRPr>
          </a:p>
        </p:txBody>
      </p:sp>
      <p:sp>
        <p:nvSpPr>
          <p:cNvPr id="5" name="Text Placeholder 3">
            <a:extLst>
              <a:ext uri="{FF2B5EF4-FFF2-40B4-BE49-F238E27FC236}">
                <a16:creationId xmlns:a16="http://schemas.microsoft.com/office/drawing/2014/main" id="{967C0C2D-1301-E67F-0FF5-2F272391D7D3}"/>
              </a:ext>
            </a:extLst>
          </p:cNvPr>
          <p:cNvSpPr txBox="1">
            <a:spLocks/>
          </p:cNvSpPr>
          <p:nvPr/>
        </p:nvSpPr>
        <p:spPr>
          <a:xfrm>
            <a:off x="5749447" y="1491343"/>
            <a:ext cx="3352225" cy="5001532"/>
          </a:xfrm>
          <a:prstGeom prst="rect">
            <a:avLst/>
          </a:prstGeom>
        </p:spPr>
        <p:txBody>
          <a:bodyPr lIns="91440" tIns="45720" rIns="91440" bIns="45720" anchor="t"/>
          <a:lstStyle>
            <a:lvl1pPr marL="0" marR="0" indent="0" algn="l" defTabSz="914400" rtl="0" eaLnBrk="1" fontAlgn="auto" latinLnBrk="0" hangingPunct="1">
              <a:lnSpc>
                <a:spcPct val="90000"/>
              </a:lnSpc>
              <a:spcBef>
                <a:spcPts val="1000"/>
              </a:spcBef>
              <a:spcAft>
                <a:spcPts val="0"/>
              </a:spcAft>
              <a:buClrTx/>
              <a:buSzTx/>
              <a:buFont typeface="STIXGeneral-Regular" pitchFamily="2" charset="2"/>
              <a:buNone/>
              <a:tabLst/>
              <a:defRPr lang="en-US" sz="2800" kern="1200">
                <a:solidFill>
                  <a:srgbClr val="54585A"/>
                </a:solidFill>
                <a:latin typeface="Times" pitchFamily="2" charset="0"/>
                <a:ea typeface="+mn-ea"/>
                <a:cs typeface="+mn-cs"/>
              </a:defRPr>
            </a:lvl1pPr>
            <a:lvl2pPr marL="457200" indent="0" algn="l" defTabSz="914400" rtl="0" eaLnBrk="1" latinLnBrk="0" hangingPunct="1">
              <a:lnSpc>
                <a:spcPct val="90000"/>
              </a:lnSpc>
              <a:spcBef>
                <a:spcPts val="500"/>
              </a:spcBef>
              <a:buFont typeface="STIXGeneral-Regular" pitchFamily="2" charset="2"/>
              <a:buNone/>
              <a:tabLst/>
              <a:defRPr lang="en-US" sz="2400" kern="1200">
                <a:solidFill>
                  <a:srgbClr val="54585A"/>
                </a:solidFill>
                <a:latin typeface="Times" pitchFamily="2" charset="0"/>
                <a:ea typeface="+mn-ea"/>
                <a:cs typeface="+mn-cs"/>
              </a:defRPr>
            </a:lvl2pPr>
            <a:lvl3pPr marL="914400" indent="0" algn="l" defTabSz="914400" rtl="0" eaLnBrk="1" latinLnBrk="0" hangingPunct="1">
              <a:lnSpc>
                <a:spcPct val="90000"/>
              </a:lnSpc>
              <a:spcBef>
                <a:spcPts val="500"/>
              </a:spcBef>
              <a:buFont typeface="STIXGeneral-Regular" pitchFamily="2" charset="2"/>
              <a:buNone/>
              <a:defRPr lang="en-US" sz="2000" kern="1200">
                <a:solidFill>
                  <a:srgbClr val="54585A"/>
                </a:solidFill>
                <a:latin typeface="Times" pitchFamily="2" charset="0"/>
                <a:ea typeface="+mn-ea"/>
                <a:cs typeface="+mn-cs"/>
              </a:defRPr>
            </a:lvl3pPr>
            <a:lvl4pPr marL="1371600" indent="0" algn="l" defTabSz="914400" rtl="0" eaLnBrk="1" latinLnBrk="0" hangingPunct="1">
              <a:lnSpc>
                <a:spcPct val="90000"/>
              </a:lnSpc>
              <a:spcBef>
                <a:spcPts val="500"/>
              </a:spcBef>
              <a:buFont typeface="STIXGeneral-Regular" pitchFamily="2" charset="2"/>
              <a:buNone/>
              <a:defRPr lang="en-US" sz="1800" kern="1200">
                <a:solidFill>
                  <a:srgbClr val="54585A"/>
                </a:solidFill>
                <a:latin typeface="Times" pitchFamily="2" charset="0"/>
                <a:ea typeface="+mn-ea"/>
                <a:cs typeface="+mn-cs"/>
              </a:defRPr>
            </a:lvl4pPr>
            <a:lvl5pPr marL="1828800" indent="0" algn="l" defTabSz="914400" rtl="0" eaLnBrk="1" latinLnBrk="0" hangingPunct="1">
              <a:lnSpc>
                <a:spcPct val="90000"/>
              </a:lnSpc>
              <a:spcBef>
                <a:spcPts val="500"/>
              </a:spcBef>
              <a:buFont typeface="STIXGeneral-Regular" pitchFamily="2" charset="2"/>
              <a:buNone/>
              <a:defRPr lang="en-US" sz="1800" kern="1200">
                <a:solidFill>
                  <a:srgbClr val="54585A"/>
                </a:solidFill>
                <a:latin typeface="Times"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spcAft>
                <a:spcPts val="1200"/>
              </a:spcAft>
            </a:pPr>
            <a:r>
              <a:rPr lang="en-CA" sz="2000">
                <a:latin typeface="+mn-lt"/>
              </a:rPr>
              <a:t>Unmerged</a:t>
            </a:r>
          </a:p>
          <a:p>
            <a:pPr>
              <a:spcBef>
                <a:spcPts val="0"/>
              </a:spcBef>
              <a:spcAft>
                <a:spcPts val="1200"/>
              </a:spcAft>
            </a:pPr>
            <a:r>
              <a:rPr lang="en-CA" sz="2000">
                <a:latin typeface="+mn-lt"/>
              </a:rPr>
              <a:t>arm – Sau2 Bei</a:t>
            </a:r>
            <a:r>
              <a:rPr lang="en-CA" sz="2000">
                <a:highlight>
                  <a:srgbClr val="FFFF00"/>
                </a:highlight>
                <a:latin typeface="+mn-lt"/>
              </a:rPr>
              <a:t>3</a:t>
            </a:r>
            <a:endParaRPr lang="en-CA" sz="2000">
              <a:highlight>
                <a:srgbClr val="FFFF00"/>
              </a:highlight>
              <a:latin typeface="+mn-lt"/>
              <a:cs typeface="Calibri"/>
            </a:endParaRPr>
          </a:p>
          <a:p>
            <a:pPr>
              <a:spcBef>
                <a:spcPts val="0"/>
              </a:spcBef>
              <a:spcAft>
                <a:spcPts val="1200"/>
              </a:spcAft>
            </a:pPr>
            <a:r>
              <a:rPr lang="en-CA" sz="2000">
                <a:latin typeface="+mn-lt"/>
              </a:rPr>
              <a:t>hand – Sau2 </a:t>
            </a:r>
          </a:p>
          <a:p>
            <a:pPr>
              <a:spcBef>
                <a:spcPts val="0"/>
              </a:spcBef>
              <a:spcAft>
                <a:spcPts val="1200"/>
              </a:spcAft>
            </a:pPr>
            <a:r>
              <a:rPr lang="en-CA" sz="2000">
                <a:latin typeface="+mn-lt"/>
              </a:rPr>
              <a:t>nose – Bei</a:t>
            </a:r>
            <a:r>
              <a:rPr lang="en-CA" sz="2000">
                <a:highlight>
                  <a:srgbClr val="FFFF00"/>
                </a:highlight>
                <a:latin typeface="+mn-lt"/>
              </a:rPr>
              <a:t>6</a:t>
            </a:r>
            <a:endParaRPr lang="en-CA" sz="2000">
              <a:highlight>
                <a:srgbClr val="FFFF00"/>
              </a:highlight>
              <a:latin typeface="+mn-lt"/>
              <a:cs typeface="Calibri"/>
            </a:endParaRPr>
          </a:p>
          <a:p>
            <a:pPr>
              <a:spcBef>
                <a:spcPts val="0"/>
              </a:spcBef>
              <a:spcAft>
                <a:spcPts val="1200"/>
              </a:spcAft>
            </a:pPr>
            <a:r>
              <a:rPr lang="en-CA" sz="2000">
                <a:latin typeface="+mn-lt"/>
              </a:rPr>
              <a:t>Merged</a:t>
            </a:r>
            <a:endParaRPr lang="en-CA" sz="2000">
              <a:latin typeface="+mn-lt"/>
              <a:cs typeface="Calibri"/>
            </a:endParaRPr>
          </a:p>
          <a:p>
            <a:pPr>
              <a:spcBef>
                <a:spcPts val="0"/>
              </a:spcBef>
              <a:spcAft>
                <a:spcPts val="1200"/>
              </a:spcAft>
            </a:pPr>
            <a:r>
              <a:rPr lang="en-CA" sz="2000">
                <a:latin typeface="+mn-lt"/>
              </a:rPr>
              <a:t>arm – Sau2 Bei</a:t>
            </a:r>
            <a:r>
              <a:rPr lang="en-CA" sz="2000">
                <a:highlight>
                  <a:srgbClr val="FFFF00"/>
                </a:highlight>
                <a:latin typeface="+mn-lt"/>
              </a:rPr>
              <a:t>6</a:t>
            </a:r>
            <a:endParaRPr lang="en-CA" sz="2000">
              <a:highlight>
                <a:srgbClr val="FFFF00"/>
              </a:highlight>
              <a:latin typeface="+mn-lt"/>
              <a:cs typeface="Calibri"/>
            </a:endParaRPr>
          </a:p>
          <a:p>
            <a:pPr>
              <a:spcBef>
                <a:spcPts val="0"/>
              </a:spcBef>
              <a:spcAft>
                <a:spcPts val="1200"/>
              </a:spcAft>
            </a:pPr>
            <a:r>
              <a:rPr lang="en-CA" sz="2000">
                <a:latin typeface="+mn-lt"/>
              </a:rPr>
              <a:t>hand – Sau2 </a:t>
            </a:r>
            <a:endParaRPr lang="en-CA" sz="2000">
              <a:latin typeface="+mn-lt"/>
              <a:cs typeface="Calibri"/>
            </a:endParaRPr>
          </a:p>
          <a:p>
            <a:pPr>
              <a:spcBef>
                <a:spcPts val="0"/>
              </a:spcBef>
              <a:spcAft>
                <a:spcPts val="1200"/>
              </a:spcAft>
            </a:pPr>
            <a:r>
              <a:rPr lang="en-CA" sz="2000">
                <a:latin typeface="+mn-lt"/>
              </a:rPr>
              <a:t>nose – Bei</a:t>
            </a:r>
            <a:r>
              <a:rPr lang="en-CA" sz="2000">
                <a:highlight>
                  <a:srgbClr val="FFFF00"/>
                </a:highlight>
                <a:latin typeface="+mn-lt"/>
              </a:rPr>
              <a:t>6</a:t>
            </a:r>
            <a:endParaRPr lang="en-CA" sz="2000">
              <a:highlight>
                <a:srgbClr val="FFFF00"/>
              </a:highlight>
              <a:latin typeface="+mn-lt"/>
              <a:cs typeface="Calibri"/>
            </a:endParaRPr>
          </a:p>
          <a:p>
            <a:pPr>
              <a:spcBef>
                <a:spcPts val="0"/>
              </a:spcBef>
              <a:spcAft>
                <a:spcPts val="1200"/>
              </a:spcAft>
            </a:pPr>
            <a:endParaRPr lang="en-CA" sz="2000">
              <a:latin typeface="+mn-lt"/>
            </a:endParaRPr>
          </a:p>
          <a:p>
            <a:pPr>
              <a:spcBef>
                <a:spcPts val="0"/>
              </a:spcBef>
              <a:spcAft>
                <a:spcPts val="1200"/>
              </a:spcAft>
            </a:pPr>
            <a:r>
              <a:rPr lang="en-CA" sz="2000">
                <a:latin typeface="+mn-lt"/>
              </a:rPr>
              <a:t>∴M’s production of arm and hand + nose sound the same to NM.</a:t>
            </a:r>
            <a:endParaRPr lang="en-CA" sz="2000">
              <a:latin typeface="+mn-lt"/>
              <a:cs typeface="Calibri"/>
            </a:endParaRPr>
          </a:p>
          <a:p>
            <a:pPr>
              <a:spcBef>
                <a:spcPts val="0"/>
              </a:spcBef>
              <a:spcAft>
                <a:spcPts val="1200"/>
              </a:spcAft>
            </a:pPr>
            <a:endParaRPr lang="en-CA" sz="2000">
              <a:latin typeface="+mn-lt"/>
            </a:endParaRPr>
          </a:p>
        </p:txBody>
      </p:sp>
    </p:spTree>
    <p:extLst>
      <p:ext uri="{BB962C8B-B14F-4D97-AF65-F5344CB8AC3E}">
        <p14:creationId xmlns:p14="http://schemas.microsoft.com/office/powerpoint/2010/main" val="8852140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sz="4000">
                <a:latin typeface="Impact"/>
              </a:rPr>
              <a:t>Simulation for Number Room (cont’d)</a:t>
            </a:r>
          </a:p>
        </p:txBody>
      </p:sp>
      <p:sp>
        <p:nvSpPr>
          <p:cNvPr id="4" name="Text Placeholder 3">
            <a:extLst>
              <a:ext uri="{FF2B5EF4-FFF2-40B4-BE49-F238E27FC236}">
                <a16:creationId xmlns:a16="http://schemas.microsoft.com/office/drawing/2014/main" id="{EE20059D-2931-0A08-788A-69617B81A823}"/>
              </a:ext>
            </a:extLst>
          </p:cNvPr>
          <p:cNvSpPr>
            <a:spLocks noGrp="1"/>
          </p:cNvSpPr>
          <p:nvPr>
            <p:ph type="body" sz="quarter" idx="15"/>
          </p:nvPr>
        </p:nvSpPr>
        <p:spPr>
          <a:xfrm>
            <a:off x="42328" y="1491344"/>
            <a:ext cx="4771719" cy="5001532"/>
          </a:xfrm>
        </p:spPr>
        <p:txBody>
          <a:bodyPr lIns="91440" tIns="45720" rIns="91440" bIns="45720" anchor="t"/>
          <a:lstStyle/>
          <a:p>
            <a:pPr algn="l" rtl="0">
              <a:spcBef>
                <a:spcPts val="0"/>
              </a:spcBef>
              <a:spcAft>
                <a:spcPts val="1200"/>
              </a:spcAft>
            </a:pPr>
            <a:r>
              <a:rPr lang="en-CA" sz="1100" b="0" i="0" u="none" strike="noStrike">
                <a:effectLst/>
                <a:latin typeface="+mn-lt"/>
              </a:rPr>
              <a:t>NM: You were talking earlier, you said your table had 3 drawings on it. Which three drawings was it?</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M: The drawings were an </a:t>
            </a:r>
            <a:r>
              <a:rPr lang="en-CA" sz="1100" b="0" i="0" u="none" strike="noStrike">
                <a:effectLst/>
                <a:highlight>
                  <a:srgbClr val="FFFF00"/>
                </a:highlight>
                <a:latin typeface="+mn-lt"/>
              </a:rPr>
              <a:t>arm</a:t>
            </a:r>
            <a:r>
              <a:rPr lang="en-CA" sz="1100" b="1" i="0" u="none" strike="noStrike">
                <a:effectLst/>
                <a:highlight>
                  <a:srgbClr val="FFFF00"/>
                </a:highlight>
                <a:latin typeface="+mn-lt"/>
              </a:rPr>
              <a:t> (merged tone)</a:t>
            </a:r>
            <a:r>
              <a:rPr lang="en-CA" sz="1100" b="0" i="0" u="none" strike="noStrike">
                <a:effectLst/>
                <a:latin typeface="+mn-lt"/>
              </a:rPr>
              <a:t>, hand, nose.</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NM: Oh, so the first drawing is an arm and a nose, is that right?</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M: No, that's not right. They're not together. First, The first one is an </a:t>
            </a:r>
            <a:r>
              <a:rPr lang="en-CA" sz="1100" b="0" i="0" u="none" strike="noStrike">
                <a:effectLst/>
                <a:highlight>
                  <a:srgbClr val="FFFF00"/>
                </a:highlight>
                <a:latin typeface="+mn-lt"/>
              </a:rPr>
              <a:t>arm</a:t>
            </a:r>
            <a:r>
              <a:rPr lang="en-CA" sz="1100" b="1" i="0" u="none" strike="noStrike">
                <a:effectLst/>
                <a:highlight>
                  <a:srgbClr val="FFFF00"/>
                </a:highlight>
                <a:latin typeface="+mn-lt"/>
              </a:rPr>
              <a:t> (hyper articulated but still confusable tone)</a:t>
            </a:r>
            <a:r>
              <a:rPr lang="en-CA" sz="1100" b="0" i="0" u="none" strike="noStrike">
                <a:effectLst/>
                <a:latin typeface="+mn-lt"/>
              </a:rPr>
              <a:t>...</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NM: The first one is... </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M: The second one is a hand.</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NM: The first one you're talking about - is it an </a:t>
            </a:r>
            <a:r>
              <a:rPr lang="en-CA" sz="1100" b="0" i="0" u="none" strike="noStrike">
                <a:effectLst/>
                <a:highlight>
                  <a:srgbClr val="FFFF00"/>
                </a:highlight>
                <a:latin typeface="+mn-lt"/>
              </a:rPr>
              <a:t>arm </a:t>
            </a:r>
            <a:r>
              <a:rPr lang="en-CA" sz="1100" b="1" i="0" u="none" strike="noStrike">
                <a:effectLst/>
                <a:highlight>
                  <a:srgbClr val="FFFF00"/>
                </a:highlight>
                <a:latin typeface="+mn-lt"/>
              </a:rPr>
              <a:t>(hyper articulated non-merged tone)</a:t>
            </a:r>
            <a:r>
              <a:rPr lang="en-CA" sz="1100" b="0" i="0" u="none" strike="noStrike">
                <a:effectLst/>
                <a:latin typeface="+mn-lt"/>
              </a:rPr>
              <a:t>? An </a:t>
            </a:r>
            <a:r>
              <a:rPr lang="en-CA" sz="1100" b="0" i="0" u="none" strike="noStrike">
                <a:effectLst/>
                <a:highlight>
                  <a:srgbClr val="FFFF00"/>
                </a:highlight>
                <a:latin typeface="+mn-lt"/>
              </a:rPr>
              <a:t>arm </a:t>
            </a:r>
            <a:r>
              <a:rPr lang="en-CA" sz="1100" b="1" i="0" u="none" strike="noStrike">
                <a:effectLst/>
                <a:highlight>
                  <a:srgbClr val="FFFF00"/>
                </a:highlight>
                <a:latin typeface="+mn-lt"/>
              </a:rPr>
              <a:t>(hyper articulated tone)</a:t>
            </a:r>
            <a:r>
              <a:rPr lang="en-CA" sz="1100" b="0" i="0" u="none" strike="noStrike">
                <a:effectLst/>
                <a:latin typeface="+mn-lt"/>
              </a:rPr>
              <a:t>?</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M: Yes, an </a:t>
            </a:r>
            <a:r>
              <a:rPr lang="en-CA" sz="1100" b="0" i="0" u="none" strike="noStrike">
                <a:effectLst/>
                <a:highlight>
                  <a:srgbClr val="FFFF00"/>
                </a:highlight>
                <a:latin typeface="+mn-lt"/>
              </a:rPr>
              <a:t>arm </a:t>
            </a:r>
            <a:r>
              <a:rPr lang="en-CA" sz="1100" b="1" i="0" u="none" strike="noStrike">
                <a:effectLst/>
                <a:highlight>
                  <a:srgbClr val="FFFF00"/>
                </a:highlight>
                <a:latin typeface="+mn-lt"/>
              </a:rPr>
              <a:t>(unmerged tone)</a:t>
            </a:r>
            <a:r>
              <a:rPr lang="en-CA" sz="1100" b="0" i="0" u="none" strike="noStrike">
                <a:effectLst/>
                <a:latin typeface="+mn-lt"/>
              </a:rPr>
              <a:t>. An </a:t>
            </a:r>
            <a:r>
              <a:rPr lang="en-CA" sz="1100" b="0" i="0" u="none" strike="noStrike">
                <a:effectLst/>
                <a:highlight>
                  <a:srgbClr val="FFFF00"/>
                </a:highlight>
                <a:latin typeface="+mn-lt"/>
              </a:rPr>
              <a:t>arm </a:t>
            </a:r>
            <a:r>
              <a:rPr lang="en-CA" sz="1100" b="1" i="0" u="none" strike="noStrike">
                <a:effectLst/>
                <a:highlight>
                  <a:srgbClr val="FFFF00"/>
                </a:highlight>
                <a:latin typeface="+mn-lt"/>
              </a:rPr>
              <a:t>(unmerged tone) </a:t>
            </a:r>
            <a:r>
              <a:rPr lang="en-CA" sz="1100" b="0" i="0" u="none" strike="noStrike">
                <a:effectLst/>
                <a:latin typeface="+mn-lt"/>
              </a:rPr>
              <a:t>would be correct.</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NM: Oh, so an </a:t>
            </a:r>
            <a:r>
              <a:rPr lang="en-CA" sz="1100" b="0" i="0" u="none" strike="noStrike">
                <a:effectLst/>
                <a:highlight>
                  <a:srgbClr val="FFFF00"/>
                </a:highlight>
                <a:latin typeface="+mn-lt"/>
              </a:rPr>
              <a:t>arm </a:t>
            </a:r>
            <a:r>
              <a:rPr lang="en-CA" sz="1100" b="1" i="0" u="none" strike="noStrike">
                <a:effectLst/>
                <a:highlight>
                  <a:srgbClr val="FFFF00"/>
                </a:highlight>
                <a:latin typeface="+mn-lt"/>
              </a:rPr>
              <a:t>(unmerged tone)</a:t>
            </a:r>
            <a:r>
              <a:rPr lang="en-CA" sz="1100" b="0" i="0" u="none" strike="noStrike">
                <a:effectLst/>
                <a:latin typeface="+mn-lt"/>
              </a:rPr>
              <a:t>. The first one is an </a:t>
            </a:r>
            <a:r>
              <a:rPr lang="en-CA" sz="1100" b="0" i="0" u="none" strike="noStrike">
                <a:effectLst/>
                <a:highlight>
                  <a:srgbClr val="FFFF00"/>
                </a:highlight>
                <a:latin typeface="+mn-lt"/>
              </a:rPr>
              <a:t>arm </a:t>
            </a:r>
            <a:r>
              <a:rPr lang="en-CA" sz="1100" b="1" i="0" u="none" strike="noStrike">
                <a:effectLst/>
                <a:highlight>
                  <a:srgbClr val="FFFF00"/>
                </a:highlight>
                <a:latin typeface="+mn-lt"/>
              </a:rPr>
              <a:t>(unmerged tone)</a:t>
            </a:r>
            <a:r>
              <a:rPr lang="en-CA" sz="1100" b="0" i="0" u="none" strike="noStrike">
                <a:effectLst/>
                <a:highlight>
                  <a:srgbClr val="FFFF00"/>
                </a:highlight>
                <a:latin typeface="+mn-lt"/>
              </a:rPr>
              <a:t>.</a:t>
            </a:r>
            <a:r>
              <a:rPr lang="en-CA" sz="1100" b="0" i="0" u="none" strike="noStrike">
                <a:effectLst/>
                <a:latin typeface="+mn-lt"/>
              </a:rPr>
              <a:t> What's after that?</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M: The second one is a hand.</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NM: Oh, the second one is a hand. Then what's the third one?</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M: The third one is a nose.</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NM: Oh, so you mean that the first one is </a:t>
            </a:r>
            <a:r>
              <a:rPr lang="en-CA" sz="1100" b="0" i="0" u="none" strike="noStrike">
                <a:effectLst/>
                <a:highlight>
                  <a:srgbClr val="FFFF00"/>
                </a:highlight>
                <a:latin typeface="+mn-lt"/>
              </a:rPr>
              <a:t>arm </a:t>
            </a:r>
            <a:r>
              <a:rPr lang="en-CA" sz="1100" b="1" i="0" u="none" strike="noStrike">
                <a:effectLst/>
                <a:highlight>
                  <a:srgbClr val="FFFF00"/>
                </a:highlight>
                <a:latin typeface="+mn-lt"/>
              </a:rPr>
              <a:t>(unmerged tone)</a:t>
            </a:r>
            <a:r>
              <a:rPr lang="en-CA" sz="1100" b="0" i="0" u="none" strike="noStrike">
                <a:effectLst/>
                <a:latin typeface="+mn-lt"/>
              </a:rPr>
              <a:t>, the second one is hand, the third one is nose. So, </a:t>
            </a:r>
            <a:r>
              <a:rPr lang="en-CA" sz="1100" b="0" i="0" u="none" strike="noStrike">
                <a:effectLst/>
                <a:highlight>
                  <a:srgbClr val="FFFF00"/>
                </a:highlight>
                <a:latin typeface="+mn-lt"/>
              </a:rPr>
              <a:t>arm </a:t>
            </a:r>
            <a:r>
              <a:rPr lang="en-CA" sz="1100" b="1" i="0" u="none" strike="noStrike">
                <a:effectLst/>
                <a:highlight>
                  <a:srgbClr val="FFFF00"/>
                </a:highlight>
                <a:latin typeface="+mn-lt"/>
              </a:rPr>
              <a:t>(unmerged tone)</a:t>
            </a:r>
            <a:r>
              <a:rPr lang="en-CA" sz="1100" b="0" i="0" u="none" strike="noStrike">
                <a:effectLst/>
                <a:latin typeface="+mn-lt"/>
              </a:rPr>
              <a:t>, hand, nose. Is that right?</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M: Yes, yes, that's correct.</a:t>
            </a:r>
            <a:endParaRPr lang="en-CA" sz="1050" b="0" i="0" u="none" strike="noStrike">
              <a:effectLst/>
              <a:latin typeface="+mn-lt"/>
              <a:cs typeface="Calibri"/>
            </a:endParaRPr>
          </a:p>
          <a:p>
            <a:pPr algn="l" rtl="0">
              <a:spcBef>
                <a:spcPts val="0"/>
              </a:spcBef>
              <a:spcAft>
                <a:spcPts val="1200"/>
              </a:spcAft>
            </a:pPr>
            <a:r>
              <a:rPr lang="en-CA" sz="1100" b="0" i="0" u="none" strike="noStrike">
                <a:effectLst/>
                <a:latin typeface="+mn-lt"/>
              </a:rPr>
              <a:t>NM: Okay, good.</a:t>
            </a:r>
            <a:endParaRPr lang="en-US" sz="1050">
              <a:latin typeface="+mn-lt"/>
            </a:endParaRPr>
          </a:p>
        </p:txBody>
      </p:sp>
      <p:pic>
        <p:nvPicPr>
          <p:cNvPr id="3" name="Secnod Slide">
            <a:hlinkClick r:id="" action="ppaction://media"/>
            <a:extLst>
              <a:ext uri="{FF2B5EF4-FFF2-40B4-BE49-F238E27FC236}">
                <a16:creationId xmlns:a16="http://schemas.microsoft.com/office/drawing/2014/main" id="{EFA4CE53-2ACA-BB73-C861-D8DA8FB4CB8B}"/>
              </a:ext>
            </a:extLst>
          </p:cNvPr>
          <p:cNvPicPr>
            <a:picLocks noChangeAspect="1"/>
          </p:cNvPicPr>
          <p:nvPr>
            <a:videoFile r:link="rId1"/>
            <p:extLst>
              <p:ext uri="{DAA4B4D4-6D71-4841-9C94-3DE7FCFB9230}">
                <p14:media xmlns:p14="http://schemas.microsoft.com/office/powerpoint/2010/main"/>
              </p:ext>
            </p:extLst>
          </p:nvPr>
        </p:nvPicPr>
        <p:blipFill>
          <a:blip/>
          <a:stretch>
            <a:fillRect/>
          </a:stretch>
        </p:blipFill>
        <p:spPr>
          <a:xfrm>
            <a:off x="4765369" y="2511562"/>
            <a:ext cx="4336303" cy="2439170"/>
          </a:xfrm>
          <a:prstGeom prst="rect">
            <a:avLst/>
          </a:prstGeom>
        </p:spPr>
      </p:pic>
    </p:spTree>
    <p:extLst>
      <p:ext uri="{BB962C8B-B14F-4D97-AF65-F5344CB8AC3E}">
        <p14:creationId xmlns:p14="http://schemas.microsoft.com/office/powerpoint/2010/main" val="830909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E4F43-8F3A-1B13-7B77-D777E444B0EF}"/>
              </a:ext>
            </a:extLst>
          </p:cNvPr>
          <p:cNvSpPr>
            <a:spLocks noGrp="1"/>
          </p:cNvSpPr>
          <p:nvPr>
            <p:ph type="title"/>
          </p:nvPr>
        </p:nvSpPr>
        <p:spPr/>
        <p:txBody>
          <a:bodyPr/>
          <a:lstStyle/>
          <a:p>
            <a:r>
              <a:rPr lang="en-US" sz="2800">
                <a:latin typeface="Impact"/>
              </a:rPr>
              <a:t>Task Description and Procedure: Matching Room</a:t>
            </a:r>
          </a:p>
        </p:txBody>
      </p:sp>
      <p:sp>
        <p:nvSpPr>
          <p:cNvPr id="3" name="Text Placeholder 2">
            <a:extLst>
              <a:ext uri="{FF2B5EF4-FFF2-40B4-BE49-F238E27FC236}">
                <a16:creationId xmlns:a16="http://schemas.microsoft.com/office/drawing/2014/main" id="{3B7F26B2-051A-B3BA-53D0-C870D1069AD4}"/>
              </a:ext>
            </a:extLst>
          </p:cNvPr>
          <p:cNvSpPr>
            <a:spLocks noGrp="1"/>
          </p:cNvSpPr>
          <p:nvPr>
            <p:ph type="body" sz="quarter" idx="11"/>
          </p:nvPr>
        </p:nvSpPr>
        <p:spPr>
          <a:xfrm>
            <a:off x="513706" y="1690688"/>
            <a:ext cx="8116582" cy="581853"/>
          </a:xfrm>
        </p:spPr>
        <p:txBody>
          <a:bodyPr lIns="91440" tIns="45720" rIns="91440" bIns="45720" anchor="t"/>
          <a:lstStyle/>
          <a:p>
            <a:r>
              <a:rPr lang="en-US" sz="3600">
                <a:latin typeface="Calibri"/>
                <a:cs typeface="Times"/>
              </a:rPr>
              <a:t>Participants must match portrait sequence</a:t>
            </a:r>
          </a:p>
        </p:txBody>
      </p:sp>
      <p:pic>
        <p:nvPicPr>
          <p:cNvPr id="4" name="Picture 4">
            <a:extLst>
              <a:ext uri="{FF2B5EF4-FFF2-40B4-BE49-F238E27FC236}">
                <a16:creationId xmlns:a16="http://schemas.microsoft.com/office/drawing/2014/main" id="{B60EDA39-43A7-BF67-2F14-E79D423E82BB}"/>
              </a:ext>
            </a:extLst>
          </p:cNvPr>
          <p:cNvPicPr>
            <a:picLocks noChangeAspect="1"/>
          </p:cNvPicPr>
          <p:nvPr/>
        </p:nvPicPr>
        <p:blipFill>
          <a:blip/>
          <a:stretch>
            <a:fillRect/>
          </a:stretch>
        </p:blipFill>
        <p:spPr>
          <a:xfrm>
            <a:off x="551375" y="2272543"/>
            <a:ext cx="4020622" cy="2261879"/>
          </a:xfrm>
          <a:prstGeom prst="rect">
            <a:avLst/>
          </a:prstGeom>
        </p:spPr>
      </p:pic>
      <p:pic>
        <p:nvPicPr>
          <p:cNvPr id="5" name="Picture 5" descr="A picture containing graphical user interface&#10;&#10;Description automatically generated">
            <a:extLst>
              <a:ext uri="{FF2B5EF4-FFF2-40B4-BE49-F238E27FC236}">
                <a16:creationId xmlns:a16="http://schemas.microsoft.com/office/drawing/2014/main" id="{8E76BA28-28A4-9959-61F0-33A19E649D8C}"/>
              </a:ext>
            </a:extLst>
          </p:cNvPr>
          <p:cNvPicPr>
            <a:picLocks noChangeAspect="1"/>
          </p:cNvPicPr>
          <p:nvPr/>
        </p:nvPicPr>
        <p:blipFill>
          <a:blip/>
          <a:stretch>
            <a:fillRect/>
          </a:stretch>
        </p:blipFill>
        <p:spPr>
          <a:xfrm>
            <a:off x="4571997" y="2272542"/>
            <a:ext cx="4020624" cy="2261880"/>
          </a:xfrm>
          <a:prstGeom prst="rect">
            <a:avLst/>
          </a:prstGeom>
        </p:spPr>
      </p:pic>
      <p:pic>
        <p:nvPicPr>
          <p:cNvPr id="6" name="Picture 4">
            <a:extLst>
              <a:ext uri="{FF2B5EF4-FFF2-40B4-BE49-F238E27FC236}">
                <a16:creationId xmlns:a16="http://schemas.microsoft.com/office/drawing/2014/main" id="{83E089E1-D950-E896-8D2F-E33D1AB29FAE}"/>
              </a:ext>
            </a:extLst>
          </p:cNvPr>
          <p:cNvPicPr>
            <a:picLocks noChangeAspect="1"/>
          </p:cNvPicPr>
          <p:nvPr/>
        </p:nvPicPr>
        <p:blipFill>
          <a:blip/>
          <a:stretch>
            <a:fillRect/>
          </a:stretch>
        </p:blipFill>
        <p:spPr>
          <a:xfrm>
            <a:off x="551374" y="4534422"/>
            <a:ext cx="4020623" cy="2261879"/>
          </a:xfrm>
          <a:prstGeom prst="rect">
            <a:avLst/>
          </a:prstGeom>
        </p:spPr>
      </p:pic>
      <p:pic>
        <p:nvPicPr>
          <p:cNvPr id="7" name="Picture 5">
            <a:extLst>
              <a:ext uri="{FF2B5EF4-FFF2-40B4-BE49-F238E27FC236}">
                <a16:creationId xmlns:a16="http://schemas.microsoft.com/office/drawing/2014/main" id="{52A06FF5-2829-8953-5155-7FD8A7C01CE7}"/>
              </a:ext>
            </a:extLst>
          </p:cNvPr>
          <p:cNvPicPr>
            <a:picLocks noChangeAspect="1"/>
          </p:cNvPicPr>
          <p:nvPr/>
        </p:nvPicPr>
        <p:blipFill>
          <a:blip/>
          <a:stretch>
            <a:fillRect/>
          </a:stretch>
        </p:blipFill>
        <p:spPr>
          <a:xfrm>
            <a:off x="4571997" y="4534421"/>
            <a:ext cx="4020624" cy="2261879"/>
          </a:xfrm>
          <a:prstGeom prst="rect">
            <a:avLst/>
          </a:prstGeom>
        </p:spPr>
      </p:pic>
    </p:spTree>
    <p:extLst>
      <p:ext uri="{BB962C8B-B14F-4D97-AF65-F5344CB8AC3E}">
        <p14:creationId xmlns:p14="http://schemas.microsoft.com/office/powerpoint/2010/main" val="121480504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94B93-65DF-EF87-80E4-5AE90C3B0BDE}"/>
              </a:ext>
            </a:extLst>
          </p:cNvPr>
          <p:cNvSpPr>
            <a:spLocks noGrp="1"/>
          </p:cNvSpPr>
          <p:nvPr>
            <p:ph type="title"/>
          </p:nvPr>
        </p:nvSpPr>
        <p:spPr/>
        <p:txBody>
          <a:bodyPr/>
          <a:lstStyle/>
          <a:p>
            <a:r>
              <a:rPr lang="en-US">
                <a:latin typeface="Impact"/>
              </a:rPr>
              <a:t>Matching Room Theme: Body Parts</a:t>
            </a:r>
            <a:endParaRPr lang="en-US"/>
          </a:p>
        </p:txBody>
      </p:sp>
      <p:pic>
        <p:nvPicPr>
          <p:cNvPr id="4" name="Picture 4">
            <a:extLst>
              <a:ext uri="{FF2B5EF4-FFF2-40B4-BE49-F238E27FC236}">
                <a16:creationId xmlns:a16="http://schemas.microsoft.com/office/drawing/2014/main" id="{580CCDBD-5C3B-3F14-9B8D-E767032356EA}"/>
              </a:ext>
            </a:extLst>
          </p:cNvPr>
          <p:cNvPicPr>
            <a:picLocks noChangeAspect="1"/>
          </p:cNvPicPr>
          <p:nvPr/>
        </p:nvPicPr>
        <p:blipFill>
          <a:blip/>
          <a:stretch>
            <a:fillRect/>
          </a:stretch>
        </p:blipFill>
        <p:spPr>
          <a:xfrm>
            <a:off x="271462" y="1710818"/>
            <a:ext cx="8601075" cy="4838700"/>
          </a:xfrm>
          <a:prstGeom prst="rect">
            <a:avLst/>
          </a:prstGeom>
        </p:spPr>
      </p:pic>
    </p:spTree>
    <p:extLst>
      <p:ext uri="{BB962C8B-B14F-4D97-AF65-F5344CB8AC3E}">
        <p14:creationId xmlns:p14="http://schemas.microsoft.com/office/powerpoint/2010/main" val="157602177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94B93-65DF-EF87-80E4-5AE90C3B0BDE}"/>
              </a:ext>
            </a:extLst>
          </p:cNvPr>
          <p:cNvSpPr>
            <a:spLocks noGrp="1"/>
          </p:cNvSpPr>
          <p:nvPr>
            <p:ph type="title"/>
          </p:nvPr>
        </p:nvSpPr>
        <p:spPr/>
        <p:txBody>
          <a:bodyPr/>
          <a:lstStyle/>
          <a:p>
            <a:r>
              <a:rPr lang="en-US">
                <a:latin typeface="Impact"/>
              </a:rPr>
              <a:t>Matching Room Theme: Body Parts</a:t>
            </a:r>
            <a:endParaRPr lang="en-US"/>
          </a:p>
        </p:txBody>
      </p:sp>
      <p:pic>
        <p:nvPicPr>
          <p:cNvPr id="5" name="Picture 5" descr="A picture containing graphical user interface&#10;&#10;Description automatically generated">
            <a:extLst>
              <a:ext uri="{FF2B5EF4-FFF2-40B4-BE49-F238E27FC236}">
                <a16:creationId xmlns:a16="http://schemas.microsoft.com/office/drawing/2014/main" id="{1C30CAB5-CEC5-6D5B-7427-4EDF4DE96961}"/>
              </a:ext>
            </a:extLst>
          </p:cNvPr>
          <p:cNvPicPr>
            <a:picLocks noChangeAspect="1"/>
          </p:cNvPicPr>
          <p:nvPr/>
        </p:nvPicPr>
        <p:blipFill>
          <a:blip/>
          <a:stretch>
            <a:fillRect/>
          </a:stretch>
        </p:blipFill>
        <p:spPr>
          <a:xfrm>
            <a:off x="271462" y="1710818"/>
            <a:ext cx="8601075" cy="4838700"/>
          </a:xfrm>
          <a:prstGeom prst="rect">
            <a:avLst/>
          </a:prstGeom>
        </p:spPr>
      </p:pic>
    </p:spTree>
    <p:extLst>
      <p:ext uri="{BB962C8B-B14F-4D97-AF65-F5344CB8AC3E}">
        <p14:creationId xmlns:p14="http://schemas.microsoft.com/office/powerpoint/2010/main" val="361366343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94B93-65DF-EF87-80E4-5AE90C3B0BDE}"/>
              </a:ext>
            </a:extLst>
          </p:cNvPr>
          <p:cNvSpPr>
            <a:spLocks noGrp="1"/>
          </p:cNvSpPr>
          <p:nvPr>
            <p:ph type="title"/>
          </p:nvPr>
        </p:nvSpPr>
        <p:spPr/>
        <p:txBody>
          <a:bodyPr/>
          <a:lstStyle/>
          <a:p>
            <a:r>
              <a:rPr lang="en-US">
                <a:latin typeface="Impact"/>
                <a:cs typeface="Calibri"/>
              </a:rPr>
              <a:t>Matching Room Theme: Other Objects</a:t>
            </a:r>
          </a:p>
        </p:txBody>
      </p:sp>
      <p:pic>
        <p:nvPicPr>
          <p:cNvPr id="4" name="Picture 4">
            <a:extLst>
              <a:ext uri="{FF2B5EF4-FFF2-40B4-BE49-F238E27FC236}">
                <a16:creationId xmlns:a16="http://schemas.microsoft.com/office/drawing/2014/main" id="{AF830BE0-5EC9-C2A2-C687-AE3A9566BD66}"/>
              </a:ext>
            </a:extLst>
          </p:cNvPr>
          <p:cNvPicPr>
            <a:picLocks noChangeAspect="1"/>
          </p:cNvPicPr>
          <p:nvPr/>
        </p:nvPicPr>
        <p:blipFill>
          <a:blip/>
          <a:stretch>
            <a:fillRect/>
          </a:stretch>
        </p:blipFill>
        <p:spPr>
          <a:xfrm>
            <a:off x="271462" y="1710818"/>
            <a:ext cx="8601075" cy="4838700"/>
          </a:xfrm>
          <a:prstGeom prst="rect">
            <a:avLst/>
          </a:prstGeom>
        </p:spPr>
      </p:pic>
    </p:spTree>
    <p:extLst>
      <p:ext uri="{BB962C8B-B14F-4D97-AF65-F5344CB8AC3E}">
        <p14:creationId xmlns:p14="http://schemas.microsoft.com/office/powerpoint/2010/main" val="32780546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94B93-65DF-EF87-80E4-5AE90C3B0BDE}"/>
              </a:ext>
            </a:extLst>
          </p:cNvPr>
          <p:cNvSpPr>
            <a:spLocks noGrp="1"/>
          </p:cNvSpPr>
          <p:nvPr>
            <p:ph type="title"/>
          </p:nvPr>
        </p:nvSpPr>
        <p:spPr/>
        <p:txBody>
          <a:bodyPr/>
          <a:lstStyle/>
          <a:p>
            <a:r>
              <a:rPr lang="en-US">
                <a:latin typeface="Impact"/>
              </a:rPr>
              <a:t>Matching Room Theme: Other Objects</a:t>
            </a:r>
            <a:endParaRPr lang="en-US"/>
          </a:p>
        </p:txBody>
      </p:sp>
      <p:pic>
        <p:nvPicPr>
          <p:cNvPr id="5" name="Picture 5">
            <a:extLst>
              <a:ext uri="{FF2B5EF4-FFF2-40B4-BE49-F238E27FC236}">
                <a16:creationId xmlns:a16="http://schemas.microsoft.com/office/drawing/2014/main" id="{F5E88B3E-942C-6067-567F-C15DD3E90196}"/>
              </a:ext>
            </a:extLst>
          </p:cNvPr>
          <p:cNvPicPr>
            <a:picLocks noChangeAspect="1"/>
          </p:cNvPicPr>
          <p:nvPr/>
        </p:nvPicPr>
        <p:blipFill>
          <a:blip/>
          <a:stretch>
            <a:fillRect/>
          </a:stretch>
        </p:blipFill>
        <p:spPr>
          <a:xfrm>
            <a:off x="271462" y="1710818"/>
            <a:ext cx="8601075" cy="4838700"/>
          </a:xfrm>
          <a:prstGeom prst="rect">
            <a:avLst/>
          </a:prstGeom>
        </p:spPr>
      </p:pic>
    </p:spTree>
    <p:extLst>
      <p:ext uri="{BB962C8B-B14F-4D97-AF65-F5344CB8AC3E}">
        <p14:creationId xmlns:p14="http://schemas.microsoft.com/office/powerpoint/2010/main" val="205825750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E4F43-8F3A-1B13-7B77-D777E444B0EF}"/>
              </a:ext>
            </a:extLst>
          </p:cNvPr>
          <p:cNvSpPr>
            <a:spLocks noGrp="1"/>
          </p:cNvSpPr>
          <p:nvPr>
            <p:ph type="title"/>
          </p:nvPr>
        </p:nvSpPr>
        <p:spPr/>
        <p:txBody>
          <a:bodyPr/>
          <a:lstStyle/>
          <a:p>
            <a:r>
              <a:rPr lang="en-US">
                <a:latin typeface="Impact"/>
              </a:rPr>
              <a:t>Simulation for Matching Room</a:t>
            </a:r>
          </a:p>
        </p:txBody>
      </p:sp>
      <p:graphicFrame>
        <p:nvGraphicFramePr>
          <p:cNvPr id="7" name="Table 7">
            <a:extLst>
              <a:ext uri="{FF2B5EF4-FFF2-40B4-BE49-F238E27FC236}">
                <a16:creationId xmlns:a16="http://schemas.microsoft.com/office/drawing/2014/main" id="{43665EDB-1C99-15C2-67F9-8D239A3ADAA9}"/>
              </a:ext>
            </a:extLst>
          </p:cNvPr>
          <p:cNvGraphicFramePr>
            <a:graphicFrameLocks noGrp="1"/>
          </p:cNvGraphicFramePr>
          <p:nvPr>
            <p:extLst>
              <p:ext uri="{D42A27DB-BD31-4B8C-83A1-F6EECF244321}">
                <p14:modId xmlns:p14="http://schemas.microsoft.com/office/powerpoint/2010/main" val="2069069348"/>
              </p:ext>
            </p:extLst>
          </p:nvPr>
        </p:nvGraphicFramePr>
        <p:xfrm>
          <a:off x="1161000" y="1908000"/>
          <a:ext cx="7271614" cy="3879297"/>
        </p:xfrm>
        <a:graphic>
          <a:graphicData uri="http://schemas.openxmlformats.org/drawingml/2006/table">
            <a:tbl>
              <a:tblPr firstRow="1" bandRow="1">
                <a:tableStyleId>{5C22544A-7EE6-4342-B048-85BDC9FD1C3A}</a:tableStyleId>
              </a:tblPr>
              <a:tblGrid>
                <a:gridCol w="3635807">
                  <a:extLst>
                    <a:ext uri="{9D8B030D-6E8A-4147-A177-3AD203B41FA5}">
                      <a16:colId xmlns:a16="http://schemas.microsoft.com/office/drawing/2014/main" val="3168327457"/>
                    </a:ext>
                  </a:extLst>
                </a:gridCol>
                <a:gridCol w="3635807">
                  <a:extLst>
                    <a:ext uri="{9D8B030D-6E8A-4147-A177-3AD203B41FA5}">
                      <a16:colId xmlns:a16="http://schemas.microsoft.com/office/drawing/2014/main" val="2368337754"/>
                    </a:ext>
                  </a:extLst>
                </a:gridCol>
              </a:tblGrid>
              <a:tr h="1887848">
                <a:tc>
                  <a:txBody>
                    <a:bodyPr/>
                    <a:lstStyle/>
                    <a:p>
                      <a:pPr lvl="0" algn="l">
                        <a:lnSpc>
                          <a:spcPct val="100000"/>
                        </a:lnSpc>
                        <a:spcBef>
                          <a:spcPts val="0"/>
                        </a:spcBef>
                        <a:spcAft>
                          <a:spcPts val="0"/>
                        </a:spcAft>
                        <a:buNone/>
                      </a:pPr>
                      <a:r>
                        <a:rPr lang="en-US" sz="1800" b="0" i="0" u="none" strike="noStrike" noProof="0">
                          <a:solidFill>
                            <a:srgbClr val="54585A"/>
                          </a:solidFill>
                          <a:latin typeface="Calibri"/>
                        </a:rPr>
                        <a:t>NM:</a:t>
                      </a:r>
                      <a:r>
                        <a:rPr lang="en-US" altLang="ja-JP" sz="1800" b="0" i="0" u="none" strike="noStrike" noProof="0">
                          <a:solidFill>
                            <a:srgbClr val="54585A"/>
                          </a:solidFill>
                          <a:latin typeface="Calibri"/>
                        </a:rPr>
                        <a:t> </a:t>
                      </a:r>
                      <a:r>
                        <a:rPr lang="ja-JP" altLang="en-US" sz="1800" b="0" i="0" u="none" strike="noStrike" noProof="0">
                          <a:solidFill>
                            <a:srgbClr val="54585A"/>
                          </a:solidFill>
                          <a:latin typeface="Calibri"/>
                        </a:rPr>
                        <a:t>嘩，我呢間房呢有好多幅相好多幅畫喎咁啊又有燈呀有凳啊，呀有隻龜呀，有櫃呀噉樣，噉你呢</a:t>
                      </a:r>
                      <a:r>
                        <a:rPr lang="en-US" sz="1800" b="0" i="0" u="none" strike="noStrike" noProof="0">
                          <a:solidFill>
                            <a:srgbClr val="54585A"/>
                          </a:solidFill>
                          <a:latin typeface="Calibri"/>
                        </a:rPr>
                        <a:t>？</a:t>
                      </a:r>
                    </a:p>
                    <a:p>
                      <a:pPr lvl="0">
                        <a:buNone/>
                      </a:pPr>
                      <a:br>
                        <a:rPr lang="en-US"/>
                      </a:br>
                      <a:endParaRPr lang="en-US">
                        <a:solidFill>
                          <a:srgbClr val="54585A"/>
                        </a:solidFill>
                      </a:endParaRPr>
                    </a:p>
                  </a:txBody>
                  <a:tcPr>
                    <a:lnL w="0">
                      <a:noFill/>
                    </a:lnL>
                    <a:lnR w="0">
                      <a:noFill/>
                    </a:lnR>
                    <a:lnT w="0">
                      <a:noFill/>
                    </a:lnT>
                    <a:lnB w="0">
                      <a:noFill/>
                    </a:lnB>
                    <a:noFill/>
                  </a:tcPr>
                </a:tc>
                <a:tc>
                  <a:txBody>
                    <a:bodyPr/>
                    <a:lstStyle/>
                    <a:p>
                      <a:pPr marL="0" marR="0" lvl="0" indent="0" algn="l">
                        <a:lnSpc>
                          <a:spcPct val="90000"/>
                        </a:lnSpc>
                        <a:spcBef>
                          <a:spcPts val="1000"/>
                        </a:spcBef>
                        <a:spcAft>
                          <a:spcPts val="0"/>
                        </a:spcAft>
                        <a:buNone/>
                      </a:pPr>
                      <a:r>
                        <a:rPr lang="en-US" sz="1800" b="0" i="0" u="none" strike="noStrike" noProof="0">
                          <a:solidFill>
                            <a:srgbClr val="54585A"/>
                          </a:solidFill>
                          <a:latin typeface="Times"/>
                        </a:rPr>
                        <a:t>NM: Wow, my room has a lot of pictures. It has lights, and chairs, a turtle, chests, stuff like that. What about you?</a:t>
                      </a:r>
                      <a:endParaRPr lang="en-US" sz="1800" b="0" i="0" u="none" strike="noStrike" noProof="0">
                        <a:solidFill>
                          <a:srgbClr val="54585A"/>
                        </a:solidFill>
                      </a:endParaRPr>
                    </a:p>
                    <a:p>
                      <a:pPr lvl="0">
                        <a:buNone/>
                      </a:pPr>
                      <a:endParaRPr lang="en-US" sz="1800" b="0" i="0" u="none" strike="noStrike" noProof="0">
                        <a:solidFill>
                          <a:srgbClr val="54585A"/>
                        </a:solidFill>
                        <a:latin typeface="Times"/>
                      </a:endParaRPr>
                    </a:p>
                  </a:txBody>
                  <a:tcPr>
                    <a:lnL w="0">
                      <a:noFill/>
                    </a:lnL>
                    <a:lnR w="0">
                      <a:noFill/>
                    </a:lnR>
                    <a:lnT w="0">
                      <a:noFill/>
                    </a:lnT>
                    <a:lnB w="0">
                      <a:noFill/>
                    </a:lnB>
                    <a:noFill/>
                  </a:tcPr>
                </a:tc>
                <a:extLst>
                  <a:ext uri="{0D108BD9-81ED-4DB2-BD59-A6C34878D82A}">
                    <a16:rowId xmlns:a16="http://schemas.microsoft.com/office/drawing/2014/main" val="1043523831"/>
                  </a:ext>
                </a:extLst>
              </a:tr>
              <a:tr h="1519488">
                <a:tc>
                  <a:txBody>
                    <a:bodyPr/>
                    <a:lstStyle/>
                    <a:p>
                      <a:pPr marL="0" marR="0" lvl="0" indent="0" algn="l">
                        <a:lnSpc>
                          <a:spcPct val="90000"/>
                        </a:lnSpc>
                        <a:spcBef>
                          <a:spcPts val="1000"/>
                        </a:spcBef>
                        <a:spcAft>
                          <a:spcPts val="0"/>
                        </a:spcAft>
                        <a:buNone/>
                      </a:pPr>
                      <a:r>
                        <a:rPr lang="en-US" sz="1800" b="0" i="0" u="none" strike="noStrike" noProof="0">
                          <a:solidFill>
                            <a:srgbClr val="54585A"/>
                          </a:solidFill>
                          <a:latin typeface="Times"/>
                        </a:rPr>
                        <a:t>M:</a:t>
                      </a:r>
                      <a:r>
                        <a:rPr lang="en-US" altLang="ja-JP" sz="1800" b="0" i="0" u="none" strike="noStrike" noProof="0">
                          <a:solidFill>
                            <a:srgbClr val="54585A"/>
                          </a:solidFill>
                          <a:latin typeface="Times"/>
                        </a:rPr>
                        <a:t> </a:t>
                      </a:r>
                      <a:r>
                        <a:rPr lang="ja-JP" altLang="en-US" sz="1800" b="0" i="0" u="none" strike="noStrike" noProof="0">
                          <a:solidFill>
                            <a:srgbClr val="54585A"/>
                          </a:solidFill>
                          <a:latin typeface="Times"/>
                        </a:rPr>
                        <a:t>我依邊都有好多相，成十幾張，幾張相都同你一樣幾個添啊</a:t>
                      </a:r>
                      <a:r>
                        <a:rPr lang="en-US" sz="1800" b="0" i="0" u="none" strike="noStrike" noProof="0">
                          <a:solidFill>
                            <a:srgbClr val="54585A"/>
                          </a:solidFill>
                          <a:latin typeface="Times"/>
                        </a:rPr>
                        <a:t>。</a:t>
                      </a:r>
                      <a:endParaRPr lang="en-US" sz="1800" b="0" i="0" u="none" strike="noStrike" noProof="0">
                        <a:solidFill>
                          <a:srgbClr val="54585A"/>
                        </a:solidFill>
                        <a:latin typeface="Calibri"/>
                      </a:endParaRPr>
                    </a:p>
                    <a:p>
                      <a:pPr lvl="0">
                        <a:buNone/>
                      </a:pPr>
                      <a:endParaRPr lang="en-US">
                        <a:solidFill>
                          <a:srgbClr val="54585A"/>
                        </a:solidFill>
                      </a:endParaRPr>
                    </a:p>
                  </a:txBody>
                  <a:tcPr>
                    <a:lnL w="0">
                      <a:noFill/>
                    </a:lnL>
                    <a:lnR w="0">
                      <a:noFill/>
                    </a:lnR>
                    <a:lnT w="0">
                      <a:noFill/>
                    </a:lnT>
                    <a:lnB w="0">
                      <a:noFill/>
                    </a:lnB>
                    <a:noFill/>
                  </a:tcPr>
                </a:tc>
                <a:tc>
                  <a:txBody>
                    <a:bodyPr/>
                    <a:lstStyle/>
                    <a:p>
                      <a:pPr lvl="0">
                        <a:buNone/>
                      </a:pPr>
                      <a:r>
                        <a:rPr lang="en-US" sz="1800" b="0" i="0" u="none" strike="noStrike" noProof="0">
                          <a:solidFill>
                            <a:srgbClr val="54585A"/>
                          </a:solidFill>
                          <a:latin typeface="Times"/>
                        </a:rPr>
                        <a:t>M: My side also has a lot of pictures - there at more than 10 pictures. There are some that are the same as you as well.</a:t>
                      </a:r>
                      <a:endParaRPr lang="en-US">
                        <a:solidFill>
                          <a:srgbClr val="54585A"/>
                        </a:solidFill>
                      </a:endParaRPr>
                    </a:p>
                  </a:txBody>
                  <a:tcPr>
                    <a:lnL w="0">
                      <a:noFill/>
                    </a:lnL>
                    <a:lnR w="0">
                      <a:noFill/>
                    </a:lnR>
                    <a:lnT w="0">
                      <a:noFill/>
                    </a:lnT>
                    <a:lnB w="0">
                      <a:noFill/>
                    </a:lnB>
                    <a:noFill/>
                  </a:tcPr>
                </a:tc>
                <a:extLst>
                  <a:ext uri="{0D108BD9-81ED-4DB2-BD59-A6C34878D82A}">
                    <a16:rowId xmlns:a16="http://schemas.microsoft.com/office/drawing/2014/main" val="230541757"/>
                  </a:ext>
                </a:extLst>
              </a:tr>
              <a:tr h="471961">
                <a:tc>
                  <a:txBody>
                    <a:bodyPr/>
                    <a:lstStyle/>
                    <a:p>
                      <a:pPr lvl="0">
                        <a:buNone/>
                      </a:pPr>
                      <a:r>
                        <a:rPr lang="en-US" sz="1800" b="0" i="0" u="none" strike="noStrike" noProof="0">
                          <a:solidFill>
                            <a:srgbClr val="54585A"/>
                          </a:solidFill>
                          <a:latin typeface="Calibri"/>
                        </a:rPr>
                        <a:t>NM:</a:t>
                      </a:r>
                      <a:r>
                        <a:rPr lang="en-US" altLang="ja-JP" sz="1800" b="0" i="0" u="none" strike="noStrike" noProof="0">
                          <a:solidFill>
                            <a:srgbClr val="54585A"/>
                          </a:solidFill>
                          <a:latin typeface="Calibri"/>
                        </a:rPr>
                        <a:t> </a:t>
                      </a:r>
                      <a:r>
                        <a:rPr lang="ja-JP" altLang="en-US" sz="1800" b="0" i="0" u="none" strike="noStrike" noProof="0">
                          <a:solidFill>
                            <a:srgbClr val="54585A"/>
                          </a:solidFill>
                          <a:latin typeface="Calibri"/>
                        </a:rPr>
                        <a:t>哦，好</a:t>
                      </a:r>
                      <a:r>
                        <a:rPr lang="en-US" sz="1800" b="0" i="0" u="none" strike="noStrike" noProof="0">
                          <a:solidFill>
                            <a:srgbClr val="54585A"/>
                          </a:solidFill>
                          <a:latin typeface="Calibri"/>
                        </a:rPr>
                        <a:t>。</a:t>
                      </a:r>
                      <a:endParaRPr lang="en-US">
                        <a:solidFill>
                          <a:srgbClr val="54585A"/>
                        </a:solidFill>
                      </a:endParaRPr>
                    </a:p>
                  </a:txBody>
                  <a:tcPr>
                    <a:lnL w="0">
                      <a:noFill/>
                    </a:lnL>
                    <a:lnR w="0">
                      <a:noFill/>
                    </a:lnR>
                    <a:lnT w="0">
                      <a:noFill/>
                    </a:lnT>
                    <a:lnB w="0">
                      <a:noFill/>
                    </a:lnB>
                    <a:noFill/>
                  </a:tcPr>
                </a:tc>
                <a:tc>
                  <a:txBody>
                    <a:bodyPr/>
                    <a:lstStyle/>
                    <a:p>
                      <a:pPr lvl="0">
                        <a:buNone/>
                      </a:pPr>
                      <a:r>
                        <a:rPr lang="en-US" sz="1800" b="0" i="0" u="none" strike="noStrike" noProof="0">
                          <a:solidFill>
                            <a:srgbClr val="54585A"/>
                          </a:solidFill>
                          <a:latin typeface="Times"/>
                        </a:rPr>
                        <a:t>NM: Oh, good.</a:t>
                      </a:r>
                      <a:endParaRPr lang="en-US">
                        <a:solidFill>
                          <a:srgbClr val="54585A"/>
                        </a:solidFill>
                      </a:endParaRPr>
                    </a:p>
                  </a:txBody>
                  <a:tcPr>
                    <a:lnL w="0">
                      <a:noFill/>
                    </a:lnL>
                    <a:lnR w="0">
                      <a:noFill/>
                    </a:lnR>
                    <a:lnT w="0">
                      <a:noFill/>
                    </a:lnT>
                    <a:lnB w="0">
                      <a:noFill/>
                    </a:lnB>
                    <a:noFill/>
                  </a:tcPr>
                </a:tc>
                <a:extLst>
                  <a:ext uri="{0D108BD9-81ED-4DB2-BD59-A6C34878D82A}">
                    <a16:rowId xmlns:a16="http://schemas.microsoft.com/office/drawing/2014/main" val="1921469799"/>
                  </a:ext>
                </a:extLst>
              </a:tr>
            </a:tbl>
          </a:graphicData>
        </a:graphic>
      </p:graphicFrame>
    </p:spTree>
    <p:extLst>
      <p:ext uri="{BB962C8B-B14F-4D97-AF65-F5344CB8AC3E}">
        <p14:creationId xmlns:p14="http://schemas.microsoft.com/office/powerpoint/2010/main" val="59805417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Simulation for Matching Room</a:t>
            </a:r>
          </a:p>
        </p:txBody>
      </p:sp>
      <p:sp>
        <p:nvSpPr>
          <p:cNvPr id="4" name="Text Placeholder 3">
            <a:extLst>
              <a:ext uri="{FF2B5EF4-FFF2-40B4-BE49-F238E27FC236}">
                <a16:creationId xmlns:a16="http://schemas.microsoft.com/office/drawing/2014/main" id="{EE20059D-2931-0A08-788A-69617B81A823}"/>
              </a:ext>
            </a:extLst>
          </p:cNvPr>
          <p:cNvSpPr>
            <a:spLocks noGrp="1"/>
          </p:cNvSpPr>
          <p:nvPr>
            <p:ph type="body" sz="quarter" idx="15"/>
          </p:nvPr>
        </p:nvSpPr>
        <p:spPr>
          <a:xfrm>
            <a:off x="339213" y="2303922"/>
            <a:ext cx="3731342" cy="2976001"/>
          </a:xfrm>
        </p:spPr>
        <p:txBody>
          <a:bodyPr lIns="91440" tIns="45720" rIns="91440" bIns="45720" anchor="t"/>
          <a:lstStyle/>
          <a:p>
            <a:pPr algn="l" rtl="0">
              <a:spcBef>
                <a:spcPts val="0"/>
              </a:spcBef>
              <a:spcAft>
                <a:spcPts val="1200"/>
              </a:spcAft>
            </a:pPr>
            <a:r>
              <a:rPr lang="en-CA" sz="1800" b="0" i="0" u="none" strike="noStrike">
                <a:effectLst/>
                <a:latin typeface="Open Sans"/>
                <a:ea typeface="Open Sans"/>
                <a:cs typeface="Open Sans"/>
              </a:rPr>
              <a:t>NM: Wow, my room has a lot of pictures. It has lights, and chairs, a turtle, chests, stuff like that. What about you?</a:t>
            </a:r>
            <a:endParaRPr lang="en-CA" sz="800" b="0" i="0" u="none" strike="noStrike">
              <a:effectLst/>
              <a:latin typeface="Times"/>
              <a:ea typeface="Open Sans"/>
              <a:cs typeface="Times"/>
            </a:endParaRPr>
          </a:p>
          <a:p>
            <a:pPr algn="l" rtl="0">
              <a:spcBef>
                <a:spcPts val="0"/>
              </a:spcBef>
              <a:spcAft>
                <a:spcPts val="1200"/>
              </a:spcAft>
            </a:pPr>
            <a:br>
              <a:rPr lang="en-CA" sz="800" b="0" i="0" u="none" strike="noStrike">
                <a:effectLst/>
              </a:rPr>
            </a:br>
            <a:r>
              <a:rPr lang="en-CA" sz="1800" b="0" i="0" u="none" strike="noStrike">
                <a:effectLst/>
                <a:latin typeface="Open Sans"/>
                <a:ea typeface="Open Sans"/>
                <a:cs typeface="Open Sans"/>
              </a:rPr>
              <a:t>M: My side also has a lot of pictures - there at more than 10 pictures. There are some that are the same as you as well.</a:t>
            </a:r>
            <a:endParaRPr lang="en-CA" sz="800" b="0" i="0" u="none" strike="noStrike">
              <a:effectLst/>
              <a:latin typeface="Times"/>
              <a:ea typeface="Open Sans"/>
              <a:cs typeface="Times"/>
            </a:endParaRPr>
          </a:p>
          <a:p>
            <a:pPr algn="l" rtl="0">
              <a:spcBef>
                <a:spcPts val="0"/>
              </a:spcBef>
              <a:spcAft>
                <a:spcPts val="1200"/>
              </a:spcAft>
            </a:pPr>
            <a:r>
              <a:rPr lang="en-CA" sz="1800" b="0" i="0" u="none" strike="noStrike">
                <a:effectLst/>
                <a:latin typeface="Open Sans"/>
                <a:ea typeface="Open Sans"/>
                <a:cs typeface="Open Sans"/>
              </a:rPr>
              <a:t>NM: Oh, good.</a:t>
            </a:r>
            <a:endParaRPr lang="en-CA" sz="800" b="0" i="0" u="none" strike="noStrike">
              <a:effectLst/>
              <a:latin typeface="Times"/>
              <a:ea typeface="Open Sans"/>
              <a:cs typeface="Times"/>
            </a:endParaRPr>
          </a:p>
          <a:p>
            <a:br>
              <a:rPr lang="en-CA" sz="800" b="0" i="0" u="none" strike="noStrike">
                <a:effectLst/>
              </a:rPr>
            </a:br>
            <a:br>
              <a:rPr lang="en-CA" sz="800"/>
            </a:br>
            <a:endParaRPr lang="en-US" sz="1000">
              <a:cs typeface="Times"/>
            </a:endParaRPr>
          </a:p>
        </p:txBody>
      </p:sp>
      <p:pic>
        <p:nvPicPr>
          <p:cNvPr id="5" name="Third Slide">
            <a:hlinkClick r:id="" action="ppaction://media"/>
            <a:extLst>
              <a:ext uri="{FF2B5EF4-FFF2-40B4-BE49-F238E27FC236}">
                <a16:creationId xmlns:a16="http://schemas.microsoft.com/office/drawing/2014/main" id="{244845A5-8064-EC03-CD07-F24C60378A2F}"/>
              </a:ext>
            </a:extLst>
          </p:cNvPr>
          <p:cNvPicPr>
            <a:picLocks noChangeAspect="1"/>
          </p:cNvPicPr>
          <p:nvPr>
            <a:videoFile r:link="rId1"/>
            <p:extLst>
              <p:ext uri="{DAA4B4D4-6D71-4841-9C94-3DE7FCFB9230}">
                <p14:media xmlns:p14="http://schemas.microsoft.com/office/powerpoint/2010/main"/>
              </p:ext>
            </p:extLst>
          </p:nvPr>
        </p:nvPicPr>
        <p:blipFill>
          <a:blip/>
          <a:stretch>
            <a:fillRect/>
          </a:stretch>
        </p:blipFill>
        <p:spPr>
          <a:xfrm>
            <a:off x="4335395" y="2303923"/>
            <a:ext cx="4766277" cy="2681031"/>
          </a:xfrm>
          <a:prstGeom prst="rect">
            <a:avLst/>
          </a:prstGeom>
        </p:spPr>
      </p:pic>
    </p:spTree>
    <p:extLst>
      <p:ext uri="{BB962C8B-B14F-4D97-AF65-F5344CB8AC3E}">
        <p14:creationId xmlns:p14="http://schemas.microsoft.com/office/powerpoint/2010/main" val="2603929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79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E4F43-8F3A-1B13-7B77-D777E444B0EF}"/>
              </a:ext>
            </a:extLst>
          </p:cNvPr>
          <p:cNvSpPr>
            <a:spLocks noGrp="1"/>
          </p:cNvSpPr>
          <p:nvPr>
            <p:ph type="title"/>
          </p:nvPr>
        </p:nvSpPr>
        <p:spPr/>
        <p:txBody>
          <a:bodyPr/>
          <a:lstStyle/>
          <a:p>
            <a:r>
              <a:rPr lang="en-US">
                <a:latin typeface="Impact"/>
              </a:rPr>
              <a:t>Simulation for Matching Room</a:t>
            </a:r>
          </a:p>
        </p:txBody>
      </p:sp>
      <p:sp>
        <p:nvSpPr>
          <p:cNvPr id="4" name="TextBox 3">
            <a:extLst>
              <a:ext uri="{FF2B5EF4-FFF2-40B4-BE49-F238E27FC236}">
                <a16:creationId xmlns:a16="http://schemas.microsoft.com/office/drawing/2014/main" id="{6F6E5DD7-ABA7-DB88-7BC5-725B1D08F193}"/>
              </a:ext>
            </a:extLst>
          </p:cNvPr>
          <p:cNvSpPr txBox="1"/>
          <p:nvPr/>
        </p:nvSpPr>
        <p:spPr>
          <a:xfrm>
            <a:off x="239486" y="1503203"/>
            <a:ext cx="3526971" cy="6586418"/>
          </a:xfrm>
          <a:prstGeom prst="rect">
            <a:avLst/>
          </a:prstGeom>
          <a:noFill/>
        </p:spPr>
        <p:txBody>
          <a:bodyPr wrap="square">
            <a:spAutoFit/>
          </a:bodyPr>
          <a:lstStyle/>
          <a:p>
            <a:pPr algn="l" rtl="0">
              <a:spcBef>
                <a:spcPts val="0"/>
              </a:spcBef>
              <a:spcAft>
                <a:spcPts val="1200"/>
              </a:spcAft>
            </a:pPr>
            <a:r>
              <a:rPr lang="en-CA" sz="1000" b="0" i="0" u="none" strike="noStrike">
                <a:solidFill>
                  <a:srgbClr val="000000"/>
                </a:solidFill>
                <a:effectLst/>
                <a:latin typeface="Open Sans" panose="020B0606030504020204" pitchFamily="34" charset="0"/>
              </a:rPr>
              <a:t>NM: </a:t>
            </a:r>
            <a:r>
              <a:rPr lang="ja-JP" altLang="en-US" sz="1000" b="0" i="0" u="none" strike="noStrike">
                <a:solidFill>
                  <a:srgbClr val="000000"/>
                </a:solidFill>
                <a:effectLst/>
                <a:latin typeface="Open Sans" panose="020B0606030504020204" pitchFamily="34" charset="0"/>
              </a:rPr>
              <a:t>好啦，咁我哋而家吓就試吓將個</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confusable dang)</a:t>
            </a:r>
            <a:r>
              <a:rPr lang="en-CA" sz="1000" b="0" i="0" u="none" strike="noStrike">
                <a:solidFill>
                  <a:srgbClr val="000000"/>
                </a:solidFill>
                <a:effectLst/>
                <a:latin typeface="Open Sans" panose="020B0606030504020204" pitchFamily="34" charset="0"/>
              </a:rPr>
              <a:t>，</a:t>
            </a:r>
            <a:r>
              <a:rPr lang="ja-JP" altLang="en-US" sz="1000" b="0" i="0" u="none" strike="noStrike">
                <a:solidFill>
                  <a:srgbClr val="000000"/>
                </a:solidFill>
                <a:effectLst/>
                <a:latin typeface="Open Sans" panose="020B0606030504020204" pitchFamily="34" charset="0"/>
              </a:rPr>
              <a:t>將個凳</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dang3)</a:t>
            </a:r>
            <a:r>
              <a:rPr lang="en-CA" sz="1000" b="0" i="0" u="none" strike="noStrike">
                <a:solidFill>
                  <a:srgbClr val="000000"/>
                </a:solidFill>
                <a:effectLst/>
                <a:latin typeface="Open Sans" panose="020B0606030504020204" pitchFamily="34" charset="0"/>
              </a:rPr>
              <a:t>，</a:t>
            </a:r>
            <a:r>
              <a:rPr lang="ja-JP" altLang="en-US" sz="1000" b="0" i="0" u="none" strike="noStrike">
                <a:solidFill>
                  <a:srgbClr val="000000"/>
                </a:solidFill>
                <a:effectLst/>
                <a:latin typeface="Open Sans" panose="020B0606030504020204" pitchFamily="34" charset="0"/>
              </a:rPr>
              <a:t>擺落去最右邊先呀。</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M: </a:t>
            </a:r>
            <a:r>
              <a:rPr lang="ja-JP" altLang="en-US" sz="1000" b="0" i="0" u="none" strike="noStrike">
                <a:solidFill>
                  <a:srgbClr val="000000"/>
                </a:solidFill>
                <a:effectLst/>
                <a:latin typeface="Open Sans" panose="020B0606030504020204" pitchFamily="34" charset="0"/>
              </a:rPr>
              <a:t>但係邊張凳</a:t>
            </a:r>
            <a:r>
              <a:rPr lang="en-US" altLang="ja-JP" sz="1000" b="0"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dang3)</a:t>
            </a:r>
            <a:r>
              <a:rPr lang="ja-JP" altLang="en-US" sz="1000" b="0" i="0" u="none" strike="noStrike">
                <a:solidFill>
                  <a:srgbClr val="000000"/>
                </a:solidFill>
                <a:effectLst/>
                <a:latin typeface="Open Sans" panose="020B0606030504020204" pitchFamily="34" charset="0"/>
              </a:rPr>
              <a:t>啊，我依邊有兩張啊。</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NM: </a:t>
            </a:r>
            <a:r>
              <a:rPr lang="ja-JP" altLang="en-US" sz="1000" b="0" i="0" u="none" strike="noStrike">
                <a:solidFill>
                  <a:srgbClr val="000000"/>
                </a:solidFill>
                <a:effectLst/>
                <a:latin typeface="Open Sans" panose="020B0606030504020204" pitchFamily="34" charset="0"/>
              </a:rPr>
              <a:t>係呀，哦，我呢個，咁你有邊兩張啊？</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M: </a:t>
            </a:r>
            <a:r>
              <a:rPr lang="ja-JP" altLang="en-US" sz="1000" b="0" i="0" u="none" strike="noStrike">
                <a:solidFill>
                  <a:srgbClr val="000000"/>
                </a:solidFill>
                <a:effectLst/>
                <a:latin typeface="Open Sans" panose="020B0606030504020204" pitchFamily="34" charset="0"/>
              </a:rPr>
              <a:t>我有張藍色，一張係木嘅。</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NM: </a:t>
            </a:r>
            <a:r>
              <a:rPr lang="ja-JP" altLang="en-US" sz="1000" b="0" i="0" u="none" strike="noStrike">
                <a:solidFill>
                  <a:srgbClr val="000000"/>
                </a:solidFill>
                <a:effectLst/>
                <a:latin typeface="Open Sans" panose="020B0606030504020204" pitchFamily="34" charset="0"/>
              </a:rPr>
              <a:t>哦，哦，我有我有木咋，用木嗰張凳啊擺落去最右邊啊</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M: Okay。</a:t>
            </a:r>
            <a:endParaRPr lang="en-CA"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NM: </a:t>
            </a:r>
            <a:r>
              <a:rPr lang="ja-JP" altLang="en-US" sz="1000" b="0" i="0" u="none" strike="noStrike">
                <a:solidFill>
                  <a:srgbClr val="000000"/>
                </a:solidFill>
                <a:effectLst/>
                <a:latin typeface="Open Sans" panose="020B0606030504020204" pitchFamily="34" charset="0"/>
              </a:rPr>
              <a:t>咁隔離呢，又擺多個，擺多個</a:t>
            </a:r>
            <a:r>
              <a:rPr lang="en-US" altLang="ja-JP" sz="1000" b="0"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confusable dang)</a:t>
            </a:r>
            <a:r>
              <a:rPr lang="ja-JP" altLang="en-US" sz="1000" b="0" i="0" u="none" strike="noStrike">
                <a:solidFill>
                  <a:srgbClr val="000000"/>
                </a:solidFill>
                <a:effectLst/>
                <a:latin typeface="Open Sans" panose="020B0606030504020204" pitchFamily="34" charset="0"/>
              </a:rPr>
              <a:t>啊，擺多個燈</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dang1)</a:t>
            </a:r>
            <a:r>
              <a:rPr lang="ja-JP" altLang="en-US" sz="1000" b="0" i="0" u="none" strike="noStrike">
                <a:solidFill>
                  <a:srgbClr val="000000"/>
                </a:solidFill>
                <a:effectLst/>
                <a:latin typeface="Open Sans" panose="020B0606030504020204" pitchFamily="34" charset="0"/>
              </a:rPr>
              <a:t>係隔離啊。</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M: Okay，</a:t>
            </a:r>
            <a:r>
              <a:rPr lang="ja-JP" altLang="en-US" sz="1000" b="0" i="0" u="none" strike="noStrike">
                <a:solidFill>
                  <a:srgbClr val="000000"/>
                </a:solidFill>
                <a:effectLst/>
                <a:latin typeface="Open Sans" panose="020B0606030504020204" pitchFamily="34" charset="0"/>
              </a:rPr>
              <a:t>淨係有一張，一盞燈</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dang1)</a:t>
            </a:r>
            <a:r>
              <a:rPr lang="ja-JP" altLang="en-US" sz="1000" b="0" i="0" u="none" strike="noStrike">
                <a:solidFill>
                  <a:srgbClr val="000000"/>
                </a:solidFill>
                <a:effectLst/>
                <a:latin typeface="Open Sans" panose="020B0606030504020204" pitchFamily="34" charset="0"/>
              </a:rPr>
              <a:t>咋。</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NM: </a:t>
            </a:r>
            <a:r>
              <a:rPr lang="ja-JP" altLang="en-US" sz="1000" b="0" i="0" u="none" strike="noStrike">
                <a:solidFill>
                  <a:srgbClr val="000000"/>
                </a:solidFill>
                <a:effectLst/>
                <a:latin typeface="Open Sans" panose="020B0606030504020204" pitchFamily="34" charset="0"/>
              </a:rPr>
              <a:t>吓？姐係講緊，你講緊你仲有一張凳</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dang3)</a:t>
            </a:r>
            <a:r>
              <a:rPr lang="ja-JP" altLang="en-US" sz="1000" b="0" i="0" u="none" strike="noStrike">
                <a:solidFill>
                  <a:srgbClr val="000000"/>
                </a:solidFill>
                <a:effectLst/>
                <a:latin typeface="Open Sans" panose="020B0606030504020204" pitchFamily="34" charset="0"/>
              </a:rPr>
              <a:t>呀？我唔係講凳</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dang3)</a:t>
            </a:r>
            <a:r>
              <a:rPr lang="ja-JP" altLang="en-US" sz="1000" b="0" i="0" u="none" strike="noStrike">
                <a:solidFill>
                  <a:srgbClr val="000000"/>
                </a:solidFill>
                <a:effectLst/>
                <a:latin typeface="Open Sans" panose="020B0606030504020204" pitchFamily="34" charset="0"/>
              </a:rPr>
              <a:t>喎，我講緊燈</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dang1)</a:t>
            </a:r>
            <a:r>
              <a:rPr lang="ja-JP" altLang="en-US" sz="1000" b="0" i="0" u="none" strike="noStrike">
                <a:solidFill>
                  <a:srgbClr val="000000"/>
                </a:solidFill>
                <a:effectLst/>
                <a:latin typeface="Open Sans" panose="020B0606030504020204" pitchFamily="34" charset="0"/>
              </a:rPr>
              <a:t>喎。</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M: </a:t>
            </a:r>
            <a:r>
              <a:rPr lang="ja-JP" altLang="en-US" sz="1000" b="0" i="0" u="none" strike="noStrike">
                <a:solidFill>
                  <a:srgbClr val="000000"/>
                </a:solidFill>
                <a:effectLst/>
                <a:latin typeface="Open Sans" panose="020B0606030504020204" pitchFamily="34" charset="0"/>
              </a:rPr>
              <a:t>燈</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dang1)</a:t>
            </a:r>
            <a:r>
              <a:rPr lang="en-CA" sz="1000" b="0" i="0" u="none" strike="noStrike">
                <a:solidFill>
                  <a:srgbClr val="000000"/>
                </a:solidFill>
                <a:effectLst/>
                <a:latin typeface="Open Sans" panose="020B0606030504020204" pitchFamily="34" charset="0"/>
              </a:rPr>
              <a:t>，</a:t>
            </a:r>
            <a:r>
              <a:rPr lang="ja-JP" altLang="en-US" sz="1000" b="0" i="0" u="none" strike="noStrike">
                <a:solidFill>
                  <a:srgbClr val="000000"/>
                </a:solidFill>
                <a:effectLst/>
                <a:latin typeface="Open Sans" panose="020B0606030504020204" pitchFamily="34" charset="0"/>
              </a:rPr>
              <a:t>燈</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dang1)</a:t>
            </a:r>
            <a:r>
              <a:rPr lang="ja-JP" altLang="en-US" sz="1000" b="0" i="0" u="none" strike="noStrike">
                <a:solidFill>
                  <a:srgbClr val="000000"/>
                </a:solidFill>
                <a:effectLst/>
                <a:latin typeface="Open Sans" panose="020B0606030504020204" pitchFamily="34" charset="0"/>
              </a:rPr>
              <a:t>係啱，我淨係有一燈</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dang1)</a:t>
            </a:r>
            <a:r>
              <a:rPr lang="ja-JP" altLang="en-US" sz="1000" b="0" i="0" u="none" strike="noStrike">
                <a:solidFill>
                  <a:srgbClr val="000000"/>
                </a:solidFill>
                <a:effectLst/>
                <a:latin typeface="Open Sans" panose="020B0606030504020204" pitchFamily="34" charset="0"/>
              </a:rPr>
              <a:t>啊。</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NM: </a:t>
            </a:r>
            <a:r>
              <a:rPr lang="ja-JP" altLang="en-US" sz="1000" b="0" i="0" u="none" strike="noStrike">
                <a:solidFill>
                  <a:srgbClr val="000000"/>
                </a:solidFill>
                <a:effectLst/>
                <a:latin typeface="Open Sans" panose="020B0606030504020204" pitchFamily="34" charset="0"/>
              </a:rPr>
              <a:t>哦燈</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dang1)</a:t>
            </a:r>
            <a:r>
              <a:rPr lang="ja-JP" altLang="en-US" sz="1000" b="0" i="0" u="none" strike="noStrike">
                <a:solidFill>
                  <a:srgbClr val="000000"/>
                </a:solidFill>
                <a:effectLst/>
                <a:latin typeface="Open Sans" panose="020B0606030504020204" pitchFamily="34" charset="0"/>
              </a:rPr>
              <a:t>呀嘛，係咪啊，講嗰個着咗嗰個燈</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dang1)</a:t>
            </a:r>
            <a:r>
              <a:rPr lang="ja-JP" altLang="en-US" sz="1000" b="0" i="0" u="none" strike="noStrike">
                <a:solidFill>
                  <a:srgbClr val="000000"/>
                </a:solidFill>
                <a:effectLst/>
                <a:latin typeface="Open Sans" panose="020B0606030504020204" pitchFamily="34" charset="0"/>
              </a:rPr>
              <a:t>係咪啊？</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M: </a:t>
            </a:r>
            <a:r>
              <a:rPr lang="ja-JP" altLang="en-US" sz="1000" b="0" i="0" u="none" strike="noStrike">
                <a:solidFill>
                  <a:srgbClr val="000000"/>
                </a:solidFill>
                <a:effectLst/>
                <a:latin typeface="Open Sans" panose="020B0606030504020204" pitchFamily="34" charset="0"/>
              </a:rPr>
              <a:t>係呀。</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NM: </a:t>
            </a:r>
            <a:r>
              <a:rPr lang="ja-JP" altLang="en-US" sz="1000" b="0" i="0" u="none" strike="noStrike">
                <a:solidFill>
                  <a:srgbClr val="000000"/>
                </a:solidFill>
                <a:effectLst/>
                <a:latin typeface="Open Sans" panose="020B0606030504020204" pitchFamily="34" charset="0"/>
              </a:rPr>
              <a:t>哦，咁呀着咗嗰個燈</a:t>
            </a:r>
            <a:r>
              <a:rPr lang="en-US" altLang="ja-JP" sz="1000" b="1" i="0" u="none" strike="noStrike">
                <a:solidFill>
                  <a:srgbClr val="000000"/>
                </a:solidFill>
                <a:effectLst/>
                <a:latin typeface="Open Sans" panose="020B0606030504020204" pitchFamily="34" charset="0"/>
              </a:rPr>
              <a:t>(</a:t>
            </a:r>
            <a:r>
              <a:rPr lang="en-CA" sz="1000" b="1" i="0" u="none" strike="noStrike">
                <a:solidFill>
                  <a:srgbClr val="000000"/>
                </a:solidFill>
                <a:effectLst/>
                <a:latin typeface="Open Sans" panose="020B0606030504020204" pitchFamily="34" charset="0"/>
              </a:rPr>
              <a:t>dang1)</a:t>
            </a:r>
            <a:r>
              <a:rPr lang="ja-JP" altLang="en-US" sz="1000" b="0" i="0" u="none" strike="noStrike">
                <a:solidFill>
                  <a:srgbClr val="000000"/>
                </a:solidFill>
                <a:effectLst/>
                <a:latin typeface="Open Sans" panose="020B0606030504020204" pitchFamily="34" charset="0"/>
              </a:rPr>
              <a:t>就而家擺喺個凳嘅左邊喇喎。</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M: Okay，</a:t>
            </a:r>
            <a:r>
              <a:rPr lang="ja-JP" altLang="en-US" sz="1000" b="0" i="0" u="none" strike="noStrike">
                <a:solidFill>
                  <a:srgbClr val="000000"/>
                </a:solidFill>
                <a:effectLst/>
                <a:latin typeface="Open Sans" panose="020B0606030504020204" pitchFamily="34" charset="0"/>
              </a:rPr>
              <a:t>擺咗喇。</a:t>
            </a:r>
            <a:endParaRPr lang="ja-JP" altLang="en-US" sz="2400" b="0" i="0" u="none" strike="noStrike">
              <a:solidFill>
                <a:srgbClr val="000000"/>
              </a:solidFill>
              <a:effectLst/>
            </a:endParaRPr>
          </a:p>
          <a:p>
            <a:pPr algn="l" rtl="0">
              <a:spcBef>
                <a:spcPts val="0"/>
              </a:spcBef>
              <a:spcAft>
                <a:spcPts val="1200"/>
              </a:spcAft>
            </a:pPr>
            <a:r>
              <a:rPr lang="en-CA" sz="1000" b="0" i="0" u="none" strike="noStrike">
                <a:solidFill>
                  <a:srgbClr val="000000"/>
                </a:solidFill>
                <a:effectLst/>
                <a:latin typeface="Open Sans" panose="020B0606030504020204" pitchFamily="34" charset="0"/>
              </a:rPr>
              <a:t>NM: </a:t>
            </a:r>
            <a:r>
              <a:rPr lang="ja-JP" altLang="en-US" sz="1000" b="0" i="0" u="none" strike="noStrike">
                <a:solidFill>
                  <a:srgbClr val="000000"/>
                </a:solidFill>
                <a:effectLst/>
                <a:latin typeface="Open Sans" panose="020B0606030504020204" pitchFamily="34" charset="0"/>
              </a:rPr>
              <a:t>好。</a:t>
            </a:r>
            <a:endParaRPr lang="ja-JP" altLang="en-US" sz="2400" b="0" i="0" u="none" strike="noStrike">
              <a:solidFill>
                <a:srgbClr val="000000"/>
              </a:solidFill>
              <a:effectLst/>
            </a:endParaRPr>
          </a:p>
          <a:p>
            <a:br>
              <a:rPr lang="ja-JP" altLang="en-US" sz="2400"/>
            </a:br>
            <a:br>
              <a:rPr lang="ja-JP" altLang="en-US" sz="2400"/>
            </a:br>
            <a:endParaRPr lang="en-US" sz="2400"/>
          </a:p>
        </p:txBody>
      </p:sp>
      <p:sp>
        <p:nvSpPr>
          <p:cNvPr id="6" name="TextBox 5">
            <a:extLst>
              <a:ext uri="{FF2B5EF4-FFF2-40B4-BE49-F238E27FC236}">
                <a16:creationId xmlns:a16="http://schemas.microsoft.com/office/drawing/2014/main" id="{6932F29A-278C-5ADA-8EE4-696F0E438F37}"/>
              </a:ext>
            </a:extLst>
          </p:cNvPr>
          <p:cNvSpPr txBox="1"/>
          <p:nvPr/>
        </p:nvSpPr>
        <p:spPr>
          <a:xfrm>
            <a:off x="4071257" y="1503203"/>
            <a:ext cx="5072743" cy="5155257"/>
          </a:xfrm>
          <a:prstGeom prst="rect">
            <a:avLst/>
          </a:prstGeom>
          <a:noFill/>
        </p:spPr>
        <p:txBody>
          <a:bodyPr wrap="square">
            <a:spAutoFit/>
          </a:bodyPr>
          <a:lstStyle/>
          <a:p>
            <a:pPr algn="l" rtl="0">
              <a:spcBef>
                <a:spcPts val="0"/>
              </a:spcBef>
              <a:spcAft>
                <a:spcPts val="1200"/>
              </a:spcAft>
            </a:pPr>
            <a:r>
              <a:rPr lang="en-CA" sz="900" b="0" i="0" u="none" strike="noStrike">
                <a:solidFill>
                  <a:srgbClr val="000000"/>
                </a:solidFill>
                <a:effectLst/>
                <a:latin typeface="Open Sans" panose="020B0606030504020204" pitchFamily="34" charset="0"/>
              </a:rPr>
              <a:t>NM: Okay, great! So now, let's try to take the light </a:t>
            </a:r>
            <a:r>
              <a:rPr lang="en-CA" sz="900" b="1" i="0" u="none" strike="noStrike">
                <a:solidFill>
                  <a:srgbClr val="000000"/>
                </a:solidFill>
                <a:effectLst/>
                <a:latin typeface="Open Sans" panose="020B0606030504020204" pitchFamily="34" charset="0"/>
              </a:rPr>
              <a:t>(ambiguous tone  due to unknown pitch range)</a:t>
            </a:r>
            <a:r>
              <a:rPr lang="en-CA" sz="900" b="0" i="0" u="none" strike="noStrike">
                <a:solidFill>
                  <a:srgbClr val="000000"/>
                </a:solidFill>
                <a:effectLst/>
                <a:latin typeface="Open Sans" panose="020B0606030504020204" pitchFamily="34" charset="0"/>
              </a:rPr>
              <a:t>  - take the chair</a:t>
            </a:r>
            <a:r>
              <a:rPr lang="en-CA" sz="900" b="1" i="0" u="none" strike="noStrike">
                <a:solidFill>
                  <a:srgbClr val="000000"/>
                </a:solidFill>
                <a:effectLst/>
                <a:latin typeface="Open Sans" panose="020B0606030504020204" pitchFamily="34" charset="0"/>
              </a:rPr>
              <a:t> (unambiguous tone due to both tones being pronounced in the same </a:t>
            </a:r>
            <a:r>
              <a:rPr lang="en-CA" sz="900" b="1" i="0" u="none" strike="noStrike" err="1">
                <a:solidFill>
                  <a:srgbClr val="000000"/>
                </a:solidFill>
                <a:effectLst/>
                <a:latin typeface="Open Sans" panose="020B0606030504020204" pitchFamily="34" charset="0"/>
              </a:rPr>
              <a:t>utteranxce</a:t>
            </a:r>
            <a:r>
              <a:rPr lang="en-CA" sz="900" b="1" i="0" u="none" strike="noStrike">
                <a:solidFill>
                  <a:srgbClr val="000000"/>
                </a:solidFill>
                <a:effectLst/>
                <a:latin typeface="Open Sans" panose="020B0606030504020204" pitchFamily="34" charset="0"/>
              </a:rPr>
              <a:t>)</a:t>
            </a:r>
            <a:r>
              <a:rPr lang="en-CA" sz="900" b="0" i="0" u="none" strike="noStrike">
                <a:solidFill>
                  <a:srgbClr val="000000"/>
                </a:solidFill>
                <a:effectLst/>
                <a:latin typeface="Open Sans" panose="020B0606030504020204" pitchFamily="34" charset="0"/>
              </a:rPr>
              <a:t>, right, and put it on the right-most side first.</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M: But...which chair </a:t>
            </a:r>
            <a:r>
              <a:rPr lang="en-CA" sz="900" b="1" i="0" u="none" strike="noStrike">
                <a:solidFill>
                  <a:srgbClr val="000000"/>
                </a:solidFill>
                <a:effectLst/>
                <a:latin typeface="Open Sans" panose="020B0606030504020204" pitchFamily="34" charset="0"/>
              </a:rPr>
              <a:t>(unambiguous tone due to use of classifier)</a:t>
            </a:r>
            <a:r>
              <a:rPr lang="en-CA" sz="900" b="0" i="0" u="none" strike="noStrike">
                <a:solidFill>
                  <a:srgbClr val="000000"/>
                </a:solidFill>
                <a:effectLst/>
                <a:latin typeface="Open Sans" panose="020B0606030504020204" pitchFamily="34" charset="0"/>
              </a:rPr>
              <a:t>? My side has two chairs. </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NM: Is that right? Mine... Which two chairs do you have?</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M: I have one that's blue, and one that's wooden.</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NM: Oh, I only have a wooden one. Use the wooden chair and put it on the right-most side.</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M: Okay.</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NM: And next to that one, put another... put another light </a:t>
            </a:r>
            <a:r>
              <a:rPr lang="en-CA" sz="900" b="1" i="0" u="none" strike="noStrike">
                <a:solidFill>
                  <a:srgbClr val="000000"/>
                </a:solidFill>
                <a:effectLst/>
                <a:latin typeface="Open Sans" panose="020B0606030504020204" pitchFamily="34" charset="0"/>
              </a:rPr>
              <a:t>(ambiguous tone)</a:t>
            </a:r>
            <a:r>
              <a:rPr lang="en-CA" sz="900" b="0" i="0" u="none" strike="noStrike">
                <a:solidFill>
                  <a:srgbClr val="000000"/>
                </a:solidFill>
                <a:effectLst/>
                <a:latin typeface="Open Sans" panose="020B0606030504020204" pitchFamily="34" charset="0"/>
              </a:rPr>
              <a:t>... put another light  </a:t>
            </a:r>
            <a:r>
              <a:rPr lang="en-CA" sz="900" b="1" i="0" u="none" strike="noStrike">
                <a:solidFill>
                  <a:srgbClr val="000000"/>
                </a:solidFill>
                <a:effectLst/>
                <a:latin typeface="Open Sans" panose="020B0606030504020204" pitchFamily="34" charset="0"/>
              </a:rPr>
              <a:t>(unambiguous due to hyper articulation, known pitch range, and both tones being pronounced in the same utterance) </a:t>
            </a:r>
            <a:r>
              <a:rPr lang="en-CA" sz="900" b="0" i="0" u="none" strike="noStrike">
                <a:solidFill>
                  <a:srgbClr val="000000"/>
                </a:solidFill>
                <a:effectLst/>
                <a:latin typeface="Open Sans" panose="020B0606030504020204" pitchFamily="34" charset="0"/>
              </a:rPr>
              <a:t>beside it</a:t>
            </a:r>
            <a:r>
              <a:rPr lang="en-CA" sz="900" b="1" i="0" u="none" strike="noStrike">
                <a:solidFill>
                  <a:srgbClr val="000000"/>
                </a:solidFill>
                <a:effectLst/>
                <a:latin typeface="Open Sans" panose="020B0606030504020204" pitchFamily="34" charset="0"/>
              </a:rPr>
              <a:t> </a:t>
            </a:r>
            <a:r>
              <a:rPr lang="en-CA" sz="900" b="0" i="0" u="none" strike="noStrike">
                <a:solidFill>
                  <a:srgbClr val="000000"/>
                </a:solidFill>
                <a:effectLst/>
                <a:latin typeface="Open Sans" panose="020B0606030504020204" pitchFamily="34" charset="0"/>
              </a:rPr>
              <a:t>.</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M: Okay. I only have one </a:t>
            </a:r>
            <a:r>
              <a:rPr lang="en-CA" sz="900" b="1" i="0" u="none" strike="noStrike">
                <a:solidFill>
                  <a:srgbClr val="000000"/>
                </a:solidFill>
                <a:effectLst/>
                <a:latin typeface="Open Sans" panose="020B0606030504020204" pitchFamily="34" charset="0"/>
              </a:rPr>
              <a:t>(classifier for chair),</a:t>
            </a:r>
            <a:r>
              <a:rPr lang="en-CA" sz="900" b="0" i="0" u="none" strike="noStrike">
                <a:solidFill>
                  <a:srgbClr val="000000"/>
                </a:solidFill>
                <a:effectLst/>
                <a:latin typeface="Open Sans" panose="020B0606030504020204" pitchFamily="34" charset="0"/>
              </a:rPr>
              <a:t> one </a:t>
            </a:r>
            <a:r>
              <a:rPr lang="en-CA" sz="900" b="1" i="0" u="none" strike="noStrike">
                <a:solidFill>
                  <a:srgbClr val="000000"/>
                </a:solidFill>
                <a:effectLst/>
                <a:latin typeface="Open Sans" panose="020B0606030504020204" pitchFamily="34" charset="0"/>
              </a:rPr>
              <a:t>(classifier for light) </a:t>
            </a:r>
            <a:r>
              <a:rPr lang="en-CA" sz="900" b="0" i="0" u="none" strike="noStrike">
                <a:solidFill>
                  <a:srgbClr val="000000"/>
                </a:solidFill>
                <a:effectLst/>
                <a:latin typeface="Open Sans" panose="020B0606030504020204" pitchFamily="34" charset="0"/>
              </a:rPr>
              <a:t> light.</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NM: What? You mean you have another chair? I'm not talking about chairs, I'm talking about lights </a:t>
            </a:r>
            <a:r>
              <a:rPr lang="en-CA" sz="900" b="1" i="0" u="none" strike="noStrike">
                <a:solidFill>
                  <a:srgbClr val="000000"/>
                </a:solidFill>
                <a:effectLst/>
                <a:latin typeface="Open Sans" panose="020B0606030504020204" pitchFamily="34" charset="0"/>
              </a:rPr>
              <a:t>(establishing common ground, possibly a common pitch range)</a:t>
            </a:r>
            <a:r>
              <a:rPr lang="en-CA" sz="900" b="0" i="0" u="none" strike="noStrike">
                <a:solidFill>
                  <a:srgbClr val="000000"/>
                </a:solidFill>
                <a:effectLst/>
                <a:latin typeface="Open Sans" panose="020B0606030504020204" pitchFamily="34" charset="0"/>
              </a:rPr>
              <a:t>.</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M: Lights are right, it's just that I just have one. </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NM: Oh, lights, right? (</a:t>
            </a:r>
            <a:r>
              <a:rPr lang="en-CA" sz="900" b="1" i="0" u="none" strike="noStrike">
                <a:solidFill>
                  <a:srgbClr val="000000"/>
                </a:solidFill>
                <a:effectLst/>
                <a:latin typeface="Open Sans" panose="020B0606030504020204" pitchFamily="34" charset="0"/>
              </a:rPr>
              <a:t>common ground reached, word no longer ambiguous)  </a:t>
            </a:r>
            <a:r>
              <a:rPr lang="en-CA" sz="900" b="0" i="0" u="none" strike="noStrike">
                <a:solidFill>
                  <a:srgbClr val="000000"/>
                </a:solidFill>
                <a:effectLst/>
                <a:latin typeface="Open Sans" panose="020B0606030504020204" pitchFamily="34" charset="0"/>
              </a:rPr>
              <a:t>Are you talking about the light that's on?</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M: That's right.</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NM: Okay, then take that light that's on, and now let's put it to the left of the chair.</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M: Okay, I've placed it.</a:t>
            </a:r>
            <a:endParaRPr lang="en-CA" sz="2000" b="0" i="0" u="none" strike="noStrike">
              <a:solidFill>
                <a:srgbClr val="000000"/>
              </a:solidFill>
              <a:effectLst/>
            </a:endParaRPr>
          </a:p>
          <a:p>
            <a:pPr algn="l" rtl="0">
              <a:spcBef>
                <a:spcPts val="0"/>
              </a:spcBef>
              <a:spcAft>
                <a:spcPts val="1200"/>
              </a:spcAft>
            </a:pPr>
            <a:r>
              <a:rPr lang="en-CA" sz="900" b="0" i="0" u="none" strike="noStrike">
                <a:solidFill>
                  <a:srgbClr val="000000"/>
                </a:solidFill>
                <a:effectLst/>
                <a:latin typeface="Open Sans" panose="020B0606030504020204" pitchFamily="34" charset="0"/>
              </a:rPr>
              <a:t>NM: Okay, good.</a:t>
            </a:r>
            <a:endParaRPr lang="en-US" sz="2000"/>
          </a:p>
        </p:txBody>
      </p:sp>
    </p:spTree>
    <p:extLst>
      <p:ext uri="{BB962C8B-B14F-4D97-AF65-F5344CB8AC3E}">
        <p14:creationId xmlns:p14="http://schemas.microsoft.com/office/powerpoint/2010/main" val="2349791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dirty="0">
                <a:latin typeface="Impact"/>
                <a:cs typeface="Calibri"/>
              </a:rPr>
              <a:t>Phonetic Account</a:t>
            </a: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5167312"/>
          </a:xfrm>
        </p:spPr>
        <p:txBody>
          <a:bodyPr lIns="91440" tIns="45720" rIns="91440" bIns="45720" anchor="t"/>
          <a:lstStyle/>
          <a:p>
            <a:pPr marL="0" indent="0">
              <a:buNone/>
            </a:pPr>
            <a:r>
              <a:rPr lang="en-CA" dirty="0">
                <a:latin typeface="+mn-lt"/>
                <a:cs typeface="Times"/>
              </a:rPr>
              <a:t>Exemplar Theory (Lin et al. 2021, Pardo et al. 2017):</a:t>
            </a:r>
          </a:p>
          <a:p>
            <a:r>
              <a:rPr lang="en-CA" dirty="0">
                <a:latin typeface="+mn-lt"/>
                <a:cs typeface="Times"/>
              </a:rPr>
              <a:t>All instances of exposure to a word would leave traces, forming a “cloud” of tokens </a:t>
            </a:r>
          </a:p>
          <a:p>
            <a:pPr lvl="1"/>
            <a:r>
              <a:rPr lang="en-CA" dirty="0">
                <a:latin typeface="+mn-lt"/>
                <a:cs typeface="Times"/>
              </a:rPr>
              <a:t>Averaged out in subsequent perception and production</a:t>
            </a:r>
          </a:p>
          <a:p>
            <a:pPr marL="0" indent="0">
              <a:buNone/>
            </a:pPr>
            <a:r>
              <a:rPr lang="en-CA" dirty="0">
                <a:latin typeface="+mn-lt"/>
                <a:cs typeface="Times"/>
              </a:rPr>
              <a:t>Interactive Alignment Theory (IAT) (Jiang &amp; </a:t>
            </a:r>
            <a:r>
              <a:rPr lang="en-CA" dirty="0" err="1">
                <a:latin typeface="+mn-lt"/>
                <a:cs typeface="Times"/>
              </a:rPr>
              <a:t>Kennison</a:t>
            </a:r>
            <a:r>
              <a:rPr lang="en-CA" dirty="0">
                <a:latin typeface="+mn-lt"/>
                <a:cs typeface="Times"/>
              </a:rPr>
              <a:t> 2022, Lin et al. 2021):</a:t>
            </a:r>
          </a:p>
          <a:p>
            <a:r>
              <a:rPr lang="en-CA" dirty="0">
                <a:latin typeface="+mn-lt"/>
                <a:cs typeface="Times"/>
              </a:rPr>
              <a:t>The listener align their language with the speaker at multiple linguistic levels to reach a “common ground” </a:t>
            </a:r>
          </a:p>
          <a:p>
            <a:pPr lvl="1"/>
            <a:r>
              <a:rPr lang="en-CA" dirty="0">
                <a:latin typeface="+mn-lt"/>
                <a:cs typeface="Times"/>
              </a:rPr>
              <a:t>Prediction-by-association (thunder after lightning)</a:t>
            </a:r>
          </a:p>
          <a:p>
            <a:pPr lvl="1"/>
            <a:r>
              <a:rPr lang="en-CA" dirty="0">
                <a:latin typeface="+mn-lt"/>
                <a:cs typeface="Times"/>
              </a:rPr>
              <a:t>Prediction-by-simulation. (covert imitation)</a:t>
            </a:r>
          </a:p>
        </p:txBody>
      </p:sp>
    </p:spTree>
    <p:extLst>
      <p:ext uri="{BB962C8B-B14F-4D97-AF65-F5344CB8AC3E}">
        <p14:creationId xmlns:p14="http://schemas.microsoft.com/office/powerpoint/2010/main" val="8603847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Simulation for Matching Room</a:t>
            </a:r>
          </a:p>
        </p:txBody>
      </p:sp>
      <p:sp>
        <p:nvSpPr>
          <p:cNvPr id="4" name="Text Placeholder 3">
            <a:extLst>
              <a:ext uri="{FF2B5EF4-FFF2-40B4-BE49-F238E27FC236}">
                <a16:creationId xmlns:a16="http://schemas.microsoft.com/office/drawing/2014/main" id="{EE20059D-2931-0A08-788A-69617B81A823}"/>
              </a:ext>
            </a:extLst>
          </p:cNvPr>
          <p:cNvSpPr>
            <a:spLocks noGrp="1"/>
          </p:cNvSpPr>
          <p:nvPr>
            <p:ph type="body" sz="quarter" idx="15"/>
          </p:nvPr>
        </p:nvSpPr>
        <p:spPr>
          <a:xfrm>
            <a:off x="628649" y="1415144"/>
            <a:ext cx="7886700" cy="5442856"/>
          </a:xfrm>
        </p:spPr>
        <p:txBody>
          <a:bodyPr lIns="91440" tIns="45720" rIns="91440" bIns="45720" anchor="t"/>
          <a:lstStyle/>
          <a:p>
            <a:pPr algn="l" rtl="0">
              <a:spcBef>
                <a:spcPts val="0"/>
              </a:spcBef>
              <a:spcAft>
                <a:spcPts val="1200"/>
              </a:spcAft>
            </a:pPr>
            <a:r>
              <a:rPr lang="en-CA" sz="1200" b="0" i="0" u="none" strike="noStrike">
                <a:effectLst/>
                <a:latin typeface="+mn-lt"/>
              </a:rPr>
              <a:t>NM: Okay, great! So now, let's try to take the light </a:t>
            </a:r>
            <a:r>
              <a:rPr lang="en-CA" sz="1200" b="1" i="0" u="none" strike="noStrike">
                <a:effectLst/>
                <a:latin typeface="+mn-lt"/>
              </a:rPr>
              <a:t>(ambiguous tone  due to unknown pitch range)</a:t>
            </a:r>
            <a:r>
              <a:rPr lang="en-CA" sz="1200" b="0" i="0" u="none" strike="noStrike">
                <a:effectLst/>
                <a:latin typeface="+mn-lt"/>
              </a:rPr>
              <a:t>  - take the </a:t>
            </a:r>
            <a:r>
              <a:rPr lang="en-CA" sz="1200" b="0" i="0" u="none" strike="noStrike">
                <a:effectLst/>
                <a:highlight>
                  <a:srgbClr val="FFFF00"/>
                </a:highlight>
                <a:latin typeface="+mn-lt"/>
              </a:rPr>
              <a:t>chair</a:t>
            </a:r>
            <a:r>
              <a:rPr lang="en-CA" sz="1200" b="1" i="0" u="none" strike="noStrike">
                <a:effectLst/>
                <a:highlight>
                  <a:srgbClr val="FFFF00"/>
                </a:highlight>
                <a:latin typeface="+mn-lt"/>
              </a:rPr>
              <a:t> (unambiguous tone due to both tones being pronounced in the same utterance)</a:t>
            </a:r>
            <a:r>
              <a:rPr lang="en-CA" sz="1200" b="0" i="0" u="none" strike="noStrike">
                <a:effectLst/>
                <a:latin typeface="+mn-lt"/>
              </a:rPr>
              <a:t>, right, and put it on the right-most side first.</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M: But...which </a:t>
            </a:r>
            <a:r>
              <a:rPr lang="en-CA" sz="1200" b="0" i="0" u="none" strike="noStrike">
                <a:effectLst/>
                <a:highlight>
                  <a:srgbClr val="FFFF00"/>
                </a:highlight>
                <a:latin typeface="+mn-lt"/>
              </a:rPr>
              <a:t>chair </a:t>
            </a:r>
            <a:r>
              <a:rPr lang="en-CA" sz="1200" b="1" i="0" u="none" strike="noStrike">
                <a:effectLst/>
                <a:highlight>
                  <a:srgbClr val="FFFF00"/>
                </a:highlight>
                <a:latin typeface="+mn-lt"/>
              </a:rPr>
              <a:t>(unambiguous tone due to use of classifier)</a:t>
            </a:r>
            <a:r>
              <a:rPr lang="en-CA" sz="1200" b="0" i="0" u="none" strike="noStrike">
                <a:effectLst/>
                <a:latin typeface="+mn-lt"/>
              </a:rPr>
              <a:t>? My side has two chairs. </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NM: Is that right? Mine... Which two chairs do you have?</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M: I have one that's blue, and one that's wooden.</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NM: Oh, I only have a wooden one. Use the wooden chair and put it on the right-most side.</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M: Okay.</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NM: And next to that one, put another... put another light </a:t>
            </a:r>
            <a:r>
              <a:rPr lang="en-CA" sz="1200" b="1" i="0" u="none" strike="noStrike">
                <a:effectLst/>
                <a:latin typeface="+mn-lt"/>
              </a:rPr>
              <a:t>(ambiguous tone)</a:t>
            </a:r>
            <a:r>
              <a:rPr lang="en-CA" sz="1200" b="0" i="0" u="none" strike="noStrike">
                <a:effectLst/>
                <a:latin typeface="+mn-lt"/>
              </a:rPr>
              <a:t>... put </a:t>
            </a:r>
            <a:r>
              <a:rPr lang="en-CA" sz="1200" b="0" i="0" u="none" strike="noStrike">
                <a:effectLst/>
                <a:highlight>
                  <a:srgbClr val="FFFF00"/>
                </a:highlight>
                <a:latin typeface="+mn-lt"/>
              </a:rPr>
              <a:t>another light  </a:t>
            </a:r>
            <a:r>
              <a:rPr lang="en-CA" sz="1200" b="1" i="0" u="none" strike="noStrike">
                <a:effectLst/>
                <a:highlight>
                  <a:srgbClr val="FFFF00"/>
                </a:highlight>
                <a:latin typeface="+mn-lt"/>
              </a:rPr>
              <a:t>(unambiguous due to hyper articulation, known pitch range, and both tones being pronounced in the same utterance) </a:t>
            </a:r>
            <a:r>
              <a:rPr lang="en-CA" sz="1200" b="0" i="0" u="none" strike="noStrike">
                <a:effectLst/>
                <a:latin typeface="+mn-lt"/>
              </a:rPr>
              <a:t>beside it</a:t>
            </a:r>
            <a:r>
              <a:rPr lang="en-CA" sz="1200" b="1" i="0" u="none" strike="noStrike">
                <a:effectLst/>
                <a:latin typeface="+mn-lt"/>
              </a:rPr>
              <a:t> </a:t>
            </a:r>
            <a:r>
              <a:rPr lang="en-CA" sz="1200" b="0" i="0" u="none" strike="noStrike">
                <a:effectLst/>
                <a:latin typeface="+mn-lt"/>
              </a:rPr>
              <a:t>.</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M: Okay. I only have </a:t>
            </a:r>
            <a:r>
              <a:rPr lang="en-CA" sz="1200" b="0" i="0" u="none" strike="noStrike">
                <a:effectLst/>
                <a:highlight>
                  <a:srgbClr val="FFFF00"/>
                </a:highlight>
                <a:latin typeface="+mn-lt"/>
              </a:rPr>
              <a:t>one </a:t>
            </a:r>
            <a:r>
              <a:rPr lang="en-CA" sz="1200" b="1" i="0" u="none" strike="noStrike">
                <a:effectLst/>
                <a:highlight>
                  <a:srgbClr val="FFFF00"/>
                </a:highlight>
                <a:latin typeface="+mn-lt"/>
              </a:rPr>
              <a:t>(classifier for chair),</a:t>
            </a:r>
            <a:r>
              <a:rPr lang="en-CA" sz="1200" b="0" i="0" u="none" strike="noStrike">
                <a:effectLst/>
                <a:highlight>
                  <a:srgbClr val="FFFF00"/>
                </a:highlight>
                <a:latin typeface="+mn-lt"/>
              </a:rPr>
              <a:t> one </a:t>
            </a:r>
            <a:r>
              <a:rPr lang="en-CA" sz="1200" b="1" i="0" u="none" strike="noStrike">
                <a:effectLst/>
                <a:highlight>
                  <a:srgbClr val="FFFF00"/>
                </a:highlight>
                <a:latin typeface="+mn-lt"/>
              </a:rPr>
              <a:t>(classifier for light) </a:t>
            </a:r>
            <a:r>
              <a:rPr lang="en-CA" sz="1200" b="0" i="0" u="none" strike="noStrike">
                <a:effectLst/>
                <a:highlight>
                  <a:srgbClr val="FFFF00"/>
                </a:highlight>
                <a:latin typeface="+mn-lt"/>
              </a:rPr>
              <a:t> light</a:t>
            </a:r>
            <a:r>
              <a:rPr lang="en-CA" sz="1200" b="0" i="0" u="none" strike="noStrike">
                <a:effectLst/>
                <a:latin typeface="+mn-lt"/>
              </a:rPr>
              <a:t>.</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NM: What? You mean you have another chair? I'm not talking about chairs, I'm talking about </a:t>
            </a:r>
            <a:r>
              <a:rPr lang="en-CA" sz="1200" b="0" i="0" u="none" strike="noStrike">
                <a:effectLst/>
                <a:highlight>
                  <a:srgbClr val="FFFF00"/>
                </a:highlight>
                <a:latin typeface="+mn-lt"/>
              </a:rPr>
              <a:t>lights </a:t>
            </a:r>
            <a:r>
              <a:rPr lang="en-CA" sz="1200" b="1" i="0" u="none" strike="noStrike">
                <a:effectLst/>
                <a:highlight>
                  <a:srgbClr val="FFFF00"/>
                </a:highlight>
                <a:latin typeface="+mn-lt"/>
              </a:rPr>
              <a:t>(establishing common ground, possibly a common pitch range)</a:t>
            </a:r>
            <a:r>
              <a:rPr lang="en-CA" sz="1200" b="0" i="0" u="none" strike="noStrike">
                <a:effectLst/>
                <a:latin typeface="+mn-lt"/>
              </a:rPr>
              <a:t>.</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M: Lights are right, it's just that I just have one. </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NM: Oh, lights</a:t>
            </a:r>
            <a:r>
              <a:rPr lang="en-CA" sz="1200" b="0" i="0" u="none" strike="noStrike">
                <a:effectLst/>
                <a:highlight>
                  <a:srgbClr val="FFFF00"/>
                </a:highlight>
                <a:latin typeface="+mn-lt"/>
              </a:rPr>
              <a:t>, right? (</a:t>
            </a:r>
            <a:r>
              <a:rPr lang="en-CA" sz="1200" b="1" i="0" u="none" strike="noStrike">
                <a:effectLst/>
                <a:highlight>
                  <a:srgbClr val="FFFF00"/>
                </a:highlight>
                <a:latin typeface="+mn-lt"/>
              </a:rPr>
              <a:t>common ground reached, word no longer ambiguous)</a:t>
            </a:r>
            <a:r>
              <a:rPr lang="en-CA" sz="1200" b="1" i="0" u="none" strike="noStrike">
                <a:effectLst/>
                <a:latin typeface="+mn-lt"/>
              </a:rPr>
              <a:t>  </a:t>
            </a:r>
            <a:r>
              <a:rPr lang="en-CA" sz="1200" b="0" i="0" u="none" strike="noStrike">
                <a:effectLst/>
                <a:latin typeface="+mn-lt"/>
              </a:rPr>
              <a:t>Are you talking about the light that's on?</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M: That's right.</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NM: Okay, then take that light that's on, and now let's put it to the left of the chair.</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M: Okay, I've placed it.</a:t>
            </a:r>
            <a:endParaRPr lang="en-CA" sz="1000" b="0" i="0" u="none" strike="noStrike">
              <a:effectLst/>
              <a:latin typeface="+mn-lt"/>
              <a:cs typeface="Calibri"/>
            </a:endParaRPr>
          </a:p>
          <a:p>
            <a:pPr algn="l" rtl="0">
              <a:spcBef>
                <a:spcPts val="0"/>
              </a:spcBef>
              <a:spcAft>
                <a:spcPts val="1200"/>
              </a:spcAft>
            </a:pPr>
            <a:r>
              <a:rPr lang="en-CA" sz="1200" b="0" i="0" u="none" strike="noStrike">
                <a:effectLst/>
                <a:latin typeface="+mn-lt"/>
              </a:rPr>
              <a:t>NM: Okay, good.</a:t>
            </a:r>
            <a:endParaRPr lang="en-US" sz="700">
              <a:latin typeface="+mn-lt"/>
            </a:endParaRPr>
          </a:p>
        </p:txBody>
      </p:sp>
    </p:spTree>
    <p:extLst>
      <p:ext uri="{BB962C8B-B14F-4D97-AF65-F5344CB8AC3E}">
        <p14:creationId xmlns:p14="http://schemas.microsoft.com/office/powerpoint/2010/main" val="57665420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Simulation for Matching Room</a:t>
            </a:r>
          </a:p>
        </p:txBody>
      </p:sp>
      <p:pic>
        <p:nvPicPr>
          <p:cNvPr id="6" name="Picture 4">
            <a:extLst>
              <a:ext uri="{FF2B5EF4-FFF2-40B4-BE49-F238E27FC236}">
                <a16:creationId xmlns:a16="http://schemas.microsoft.com/office/drawing/2014/main" id="{1A6175BE-2627-C11B-49AB-97AE3E9A2E2A}"/>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24786" y="2567510"/>
            <a:ext cx="4192430" cy="300657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F2F31A9A-1ED4-13B0-A251-33FCD32DF448}"/>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4726783" y="3429000"/>
            <a:ext cx="4192430" cy="3006572"/>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6DEDC5F1-922E-1E7A-BDF1-9D7E89933CA9}"/>
              </a:ext>
            </a:extLst>
          </p:cNvPr>
          <p:cNvCxnSpPr/>
          <p:nvPr/>
        </p:nvCxnSpPr>
        <p:spPr>
          <a:xfrm>
            <a:off x="534353" y="3867411"/>
            <a:ext cx="8075293"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232B55D9-CDDB-AC3E-5F4D-5BDC54875060}"/>
              </a:ext>
            </a:extLst>
          </p:cNvPr>
          <p:cNvCxnSpPr>
            <a:cxnSpLocks/>
          </p:cNvCxnSpPr>
          <p:nvPr/>
        </p:nvCxnSpPr>
        <p:spPr>
          <a:xfrm flipH="1">
            <a:off x="4571999" y="2567510"/>
            <a:ext cx="901875" cy="129990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1383942-E305-3A6F-7BA0-227B42C75571}"/>
              </a:ext>
            </a:extLst>
          </p:cNvPr>
          <p:cNvSpPr txBox="1"/>
          <p:nvPr/>
        </p:nvSpPr>
        <p:spPr>
          <a:xfrm>
            <a:off x="5473874" y="1903956"/>
            <a:ext cx="3041476" cy="1200329"/>
          </a:xfrm>
          <a:prstGeom prst="rect">
            <a:avLst/>
          </a:prstGeom>
          <a:noFill/>
        </p:spPr>
        <p:txBody>
          <a:bodyPr wrap="square" lIns="91440" tIns="45720" rIns="91440" bIns="45720" rtlCol="0" anchor="t">
            <a:spAutoFit/>
          </a:bodyPr>
          <a:lstStyle/>
          <a:p>
            <a:r>
              <a:rPr lang="en-US">
                <a:solidFill>
                  <a:srgbClr val="54585A"/>
                </a:solidFill>
              </a:rPr>
              <a:t>Due to an unfamiliar pitch range, NM’s “light” (dang1) might sound like M’s chair (dang3)</a:t>
            </a:r>
            <a:endParaRPr lang="en-US">
              <a:solidFill>
                <a:srgbClr val="54585A"/>
              </a:solidFill>
              <a:cs typeface="Calibri"/>
            </a:endParaRPr>
          </a:p>
        </p:txBody>
      </p:sp>
    </p:spTree>
    <p:extLst>
      <p:ext uri="{BB962C8B-B14F-4D97-AF65-F5344CB8AC3E}">
        <p14:creationId xmlns:p14="http://schemas.microsoft.com/office/powerpoint/2010/main" val="917768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p:tgtEl>
                                          <p:spTgt spid="10"/>
                                        </p:tgtEl>
                                        <p:attrNameLst>
                                          <p:attrName>ppt_y</p:attrName>
                                        </p:attrNameLst>
                                      </p:cBhvr>
                                      <p:tavLst>
                                        <p:tav tm="0">
                                          <p:val>
                                            <p:strVal val="#ppt_y+#ppt_h*1.125000"/>
                                          </p:val>
                                        </p:tav>
                                        <p:tav tm="100000">
                                          <p:val>
                                            <p:strVal val="#ppt_y"/>
                                          </p:val>
                                        </p:tav>
                                      </p:tavLst>
                                    </p:anim>
                                    <p:animEffect transition="in" filter="wipe(up)">
                                      <p:cBhvr>
                                        <p:cTn id="8" dur="500"/>
                                        <p:tgtEl>
                                          <p:spTgt spid="10"/>
                                        </p:tgtEl>
                                      </p:cBhvr>
                                    </p:animEffect>
                                  </p:childTnLst>
                                </p:cTn>
                              </p:par>
                              <p:par>
                                <p:cTn id="9" presetID="1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p:tgtEl>
                                          <p:spTgt spid="12"/>
                                        </p:tgtEl>
                                        <p:attrNameLst>
                                          <p:attrName>ppt_y</p:attrName>
                                        </p:attrNameLst>
                                      </p:cBhvr>
                                      <p:tavLst>
                                        <p:tav tm="0">
                                          <p:val>
                                            <p:strVal val="#ppt_y+#ppt_h*1.125000"/>
                                          </p:val>
                                        </p:tav>
                                        <p:tav tm="100000">
                                          <p:val>
                                            <p:strVal val="#ppt_y"/>
                                          </p:val>
                                        </p:tav>
                                      </p:tavLst>
                                    </p:anim>
                                    <p:animEffect transition="in" filter="wipe(up)">
                                      <p:cBhvr>
                                        <p:cTn id="12" dur="500"/>
                                        <p:tgtEl>
                                          <p:spTgt spid="12"/>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p:tgtEl>
                                          <p:spTgt spid="14"/>
                                        </p:tgtEl>
                                        <p:attrNameLst>
                                          <p:attrName>ppt_y</p:attrName>
                                        </p:attrNameLst>
                                      </p:cBhvr>
                                      <p:tavLst>
                                        <p:tav tm="0">
                                          <p:val>
                                            <p:strVal val="#ppt_y+#ppt_h*1.125000"/>
                                          </p:val>
                                        </p:tav>
                                        <p:tav tm="100000">
                                          <p:val>
                                            <p:strVal val="#ppt_y"/>
                                          </p:val>
                                        </p:tav>
                                      </p:tavLst>
                                    </p:anim>
                                    <p:animEffect transition="in" filter="wipe(up)">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Simulation for Matching Room</a:t>
            </a:r>
          </a:p>
        </p:txBody>
      </p:sp>
      <p:pic>
        <p:nvPicPr>
          <p:cNvPr id="6" name="Picture 4">
            <a:extLst>
              <a:ext uri="{FF2B5EF4-FFF2-40B4-BE49-F238E27FC236}">
                <a16:creationId xmlns:a16="http://schemas.microsoft.com/office/drawing/2014/main" id="{1A6175BE-2627-C11B-49AB-97AE3E9A2E2A}"/>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224786" y="2567510"/>
            <a:ext cx="4192430" cy="300657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F2F31A9A-1ED4-13B0-A251-33FCD32DF448}"/>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4726783" y="3429000"/>
            <a:ext cx="4192430" cy="3006572"/>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Connector 2">
            <a:extLst>
              <a:ext uri="{FF2B5EF4-FFF2-40B4-BE49-F238E27FC236}">
                <a16:creationId xmlns:a16="http://schemas.microsoft.com/office/drawing/2014/main" id="{974C48D1-7AAB-BF2F-F696-681485B80026}"/>
              </a:ext>
            </a:extLst>
          </p:cNvPr>
          <p:cNvCxnSpPr/>
          <p:nvPr/>
        </p:nvCxnSpPr>
        <p:spPr>
          <a:xfrm>
            <a:off x="534353" y="4355927"/>
            <a:ext cx="8075293"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F592CD3C-7099-E6EA-5FDA-3D1522F83439}"/>
              </a:ext>
            </a:extLst>
          </p:cNvPr>
          <p:cNvCxnSpPr>
            <a:cxnSpLocks/>
          </p:cNvCxnSpPr>
          <p:nvPr/>
        </p:nvCxnSpPr>
        <p:spPr>
          <a:xfrm flipH="1">
            <a:off x="4417216" y="2630899"/>
            <a:ext cx="560439" cy="172502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0FEDE7C-A78E-F863-DB2A-C873CB7B4976}"/>
              </a:ext>
            </a:extLst>
          </p:cNvPr>
          <p:cNvSpPr txBox="1"/>
          <p:nvPr/>
        </p:nvSpPr>
        <p:spPr>
          <a:xfrm>
            <a:off x="4977655" y="1967345"/>
            <a:ext cx="3041476" cy="923330"/>
          </a:xfrm>
          <a:prstGeom prst="rect">
            <a:avLst/>
          </a:prstGeom>
          <a:noFill/>
        </p:spPr>
        <p:txBody>
          <a:bodyPr wrap="square" lIns="91440" tIns="45720" rIns="91440" bIns="45720" rtlCol="0" anchor="t">
            <a:spAutoFit/>
          </a:bodyPr>
          <a:lstStyle/>
          <a:p>
            <a:r>
              <a:rPr lang="en-US">
                <a:solidFill>
                  <a:srgbClr val="54585A"/>
                </a:solidFill>
              </a:rPr>
              <a:t>After adaptation, the pitch range is established and converged, ambiguity is gone.</a:t>
            </a:r>
            <a:endParaRPr lang="en-US">
              <a:solidFill>
                <a:srgbClr val="54585A"/>
              </a:solidFill>
              <a:cs typeface="Calibri"/>
            </a:endParaRPr>
          </a:p>
        </p:txBody>
      </p:sp>
    </p:spTree>
    <p:extLst>
      <p:ext uri="{BB962C8B-B14F-4D97-AF65-F5344CB8AC3E}">
        <p14:creationId xmlns:p14="http://schemas.microsoft.com/office/powerpoint/2010/main" val="3046831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5.55556E-7 1.48148E-6 L 5.55556E-7 0.075 " pathEditMode="relative" rAng="0" ptsTypes="AA">
                                      <p:cBhvr>
                                        <p:cTn id="6" dur="2000" fill="hold"/>
                                        <p:tgtEl>
                                          <p:spTgt spid="6"/>
                                        </p:tgtEl>
                                        <p:attrNameLst>
                                          <p:attrName>ppt_x</p:attrName>
                                          <p:attrName>ppt_y</p:attrName>
                                        </p:attrNameLst>
                                      </p:cBhvr>
                                      <p:rCtr x="0" y="3750"/>
                                    </p:animMotion>
                                  </p:childTnLst>
                                </p:cTn>
                              </p:par>
                              <p:par>
                                <p:cTn id="7" presetID="42" presetClass="path" presetSubtype="0" accel="50000" decel="50000" fill="hold" nodeType="withEffect">
                                  <p:stCondLst>
                                    <p:cond delay="0"/>
                                  </p:stCondLst>
                                  <p:childTnLst>
                                    <p:animMotion origin="layout" path="M -5.55556E-7 -2.96296E-6 L -5.55556E-7 -0.04884 " pathEditMode="relative" rAng="0" ptsTypes="AA">
                                      <p:cBhvr>
                                        <p:cTn id="8" dur="2000" fill="hold"/>
                                        <p:tgtEl>
                                          <p:spTgt spid="8"/>
                                        </p:tgtEl>
                                        <p:attrNameLst>
                                          <p:attrName>ppt_x</p:attrName>
                                          <p:attrName>ppt_y</p:attrName>
                                        </p:attrNameLst>
                                      </p:cBhvr>
                                      <p:rCtr x="0" y="-2454"/>
                                    </p:animMotion>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p:tgtEl>
                                          <p:spTgt spid="3"/>
                                        </p:tgtEl>
                                        <p:attrNameLst>
                                          <p:attrName>ppt_y</p:attrName>
                                        </p:attrNameLst>
                                      </p:cBhvr>
                                      <p:tavLst>
                                        <p:tav tm="0">
                                          <p:val>
                                            <p:strVal val="#ppt_y+#ppt_h*1.125000"/>
                                          </p:val>
                                        </p:tav>
                                        <p:tav tm="100000">
                                          <p:val>
                                            <p:strVal val="#ppt_y"/>
                                          </p:val>
                                        </p:tav>
                                      </p:tavLst>
                                    </p:anim>
                                    <p:animEffect transition="in" filter="wipe(up)">
                                      <p:cBhvr>
                                        <p:cTn id="14" dur="500"/>
                                        <p:tgtEl>
                                          <p:spTgt spid="3"/>
                                        </p:tgtEl>
                                      </p:cBhvr>
                                    </p:animEffect>
                                  </p:childTnLst>
                                </p:cTn>
                              </p:par>
                              <p:par>
                                <p:cTn id="15" presetID="12" presetClass="entr" presetSubtype="4"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p:tgtEl>
                                          <p:spTgt spid="4"/>
                                        </p:tgtEl>
                                        <p:attrNameLst>
                                          <p:attrName>ppt_y</p:attrName>
                                        </p:attrNameLst>
                                      </p:cBhvr>
                                      <p:tavLst>
                                        <p:tav tm="0">
                                          <p:val>
                                            <p:strVal val="#ppt_y+#ppt_h*1.125000"/>
                                          </p:val>
                                        </p:tav>
                                        <p:tav tm="100000">
                                          <p:val>
                                            <p:strVal val="#ppt_y"/>
                                          </p:val>
                                        </p:tav>
                                      </p:tavLst>
                                    </p:anim>
                                    <p:animEffect transition="in" filter="wipe(up)">
                                      <p:cBhvr>
                                        <p:cTn id="18" dur="500"/>
                                        <p:tgtEl>
                                          <p:spTgt spid="4"/>
                                        </p:tgtEl>
                                      </p:cBhvr>
                                    </p:animEffect>
                                  </p:childTnLst>
                                </p:cTn>
                              </p:par>
                              <p:par>
                                <p:cTn id="19" presetID="12" presetClass="entr" presetSubtype="4"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up)">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EC9C2-C09B-C59F-F049-700EDDE16673}"/>
              </a:ext>
            </a:extLst>
          </p:cNvPr>
          <p:cNvSpPr>
            <a:spLocks noGrp="1"/>
          </p:cNvSpPr>
          <p:nvPr>
            <p:ph type="title"/>
          </p:nvPr>
        </p:nvSpPr>
        <p:spPr/>
        <p:txBody>
          <a:bodyPr/>
          <a:lstStyle/>
          <a:p>
            <a:r>
              <a:rPr lang="en-US">
                <a:latin typeface="Impact"/>
              </a:rPr>
              <a:t>Simulation for Matching Room</a:t>
            </a:r>
          </a:p>
        </p:txBody>
      </p:sp>
      <p:sp>
        <p:nvSpPr>
          <p:cNvPr id="4" name="Text Placeholder 3">
            <a:extLst>
              <a:ext uri="{FF2B5EF4-FFF2-40B4-BE49-F238E27FC236}">
                <a16:creationId xmlns:a16="http://schemas.microsoft.com/office/drawing/2014/main" id="{EE20059D-2931-0A08-788A-69617B81A823}"/>
              </a:ext>
            </a:extLst>
          </p:cNvPr>
          <p:cNvSpPr>
            <a:spLocks noGrp="1"/>
          </p:cNvSpPr>
          <p:nvPr>
            <p:ph type="body" sz="quarter" idx="15"/>
          </p:nvPr>
        </p:nvSpPr>
        <p:spPr>
          <a:xfrm>
            <a:off x="339213" y="1415144"/>
            <a:ext cx="4635558" cy="5442856"/>
          </a:xfrm>
        </p:spPr>
        <p:txBody>
          <a:bodyPr lIns="91440" tIns="45720" rIns="91440" bIns="45720" anchor="t"/>
          <a:lstStyle/>
          <a:p>
            <a:pPr algn="l" rtl="0">
              <a:spcBef>
                <a:spcPts val="0"/>
              </a:spcBef>
              <a:spcAft>
                <a:spcPts val="1200"/>
              </a:spcAft>
            </a:pPr>
            <a:r>
              <a:rPr lang="en-CA" sz="900" b="0" i="0" u="none" strike="noStrike">
                <a:effectLst/>
                <a:latin typeface="Open Sans"/>
                <a:ea typeface="Open Sans"/>
                <a:cs typeface="Open Sans"/>
              </a:rPr>
              <a:t>NM: Okay, great! So now, let's try to take the light </a:t>
            </a:r>
            <a:r>
              <a:rPr lang="en-CA" sz="900" b="1" i="0" u="none" strike="noStrike">
                <a:effectLst/>
                <a:latin typeface="Open Sans"/>
                <a:ea typeface="Open Sans"/>
                <a:cs typeface="Open Sans"/>
              </a:rPr>
              <a:t>(ambiguous tone  due to unknown pitch range)</a:t>
            </a:r>
            <a:r>
              <a:rPr lang="en-CA" sz="900" b="0" i="0" u="none" strike="noStrike">
                <a:effectLst/>
                <a:latin typeface="Open Sans"/>
                <a:ea typeface="Open Sans"/>
                <a:cs typeface="Open Sans"/>
              </a:rPr>
              <a:t>  - take the </a:t>
            </a:r>
            <a:r>
              <a:rPr lang="en-CA" sz="900" b="0" i="0" u="none" strike="noStrike">
                <a:effectLst/>
                <a:highlight>
                  <a:srgbClr val="FFFF00"/>
                </a:highlight>
                <a:latin typeface="Open Sans"/>
                <a:ea typeface="Open Sans"/>
                <a:cs typeface="Open Sans"/>
              </a:rPr>
              <a:t>chair</a:t>
            </a:r>
            <a:r>
              <a:rPr lang="en-CA" sz="900" b="1" i="0" u="none" strike="noStrike">
                <a:effectLst/>
                <a:highlight>
                  <a:srgbClr val="FFFF00"/>
                </a:highlight>
                <a:latin typeface="Open Sans"/>
                <a:ea typeface="Open Sans"/>
                <a:cs typeface="Open Sans"/>
              </a:rPr>
              <a:t> (unambiguous tone due to both tones being pronounced in the same utterance)</a:t>
            </a:r>
            <a:r>
              <a:rPr lang="en-CA" sz="900" b="0" i="0" u="none" strike="noStrike">
                <a:effectLst/>
                <a:latin typeface="Open Sans"/>
                <a:ea typeface="Open Sans"/>
                <a:cs typeface="Open Sans"/>
              </a:rPr>
              <a:t>, right, and put it on the right-most side first.</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M: But...which </a:t>
            </a:r>
            <a:r>
              <a:rPr lang="en-CA" sz="900" b="0" i="0" u="none" strike="noStrike">
                <a:effectLst/>
                <a:highlight>
                  <a:srgbClr val="FFFF00"/>
                </a:highlight>
                <a:latin typeface="Open Sans"/>
                <a:ea typeface="Open Sans"/>
                <a:cs typeface="Open Sans"/>
              </a:rPr>
              <a:t>chair </a:t>
            </a:r>
            <a:r>
              <a:rPr lang="en-CA" sz="900" b="1" i="0" u="none" strike="noStrike">
                <a:effectLst/>
                <a:highlight>
                  <a:srgbClr val="FFFF00"/>
                </a:highlight>
                <a:latin typeface="Open Sans"/>
                <a:ea typeface="Open Sans"/>
                <a:cs typeface="Open Sans"/>
              </a:rPr>
              <a:t>(unambiguous tone due to use of classifier)</a:t>
            </a:r>
            <a:r>
              <a:rPr lang="en-CA" sz="900" b="0" i="0" u="none" strike="noStrike">
                <a:effectLst/>
                <a:latin typeface="Open Sans"/>
                <a:ea typeface="Open Sans"/>
                <a:cs typeface="Open Sans"/>
              </a:rPr>
              <a:t>? My side has two chairs. </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NM: Is that right? Mine... Which two chairs do you have?</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M: I have one that's blue, and one that's wooden.</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NM: Oh, I only have a wooden one. Use the wooden chair and put it on the right-most side.</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M: Okay.</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NM: And next to that one, put another... put another light </a:t>
            </a:r>
            <a:r>
              <a:rPr lang="en-CA" sz="900" b="1" i="0" u="none" strike="noStrike">
                <a:effectLst/>
                <a:latin typeface="Open Sans"/>
                <a:ea typeface="Open Sans"/>
                <a:cs typeface="Open Sans"/>
              </a:rPr>
              <a:t>(ambiguous tone)</a:t>
            </a:r>
            <a:r>
              <a:rPr lang="en-CA" sz="900" b="0" i="0" u="none" strike="noStrike">
                <a:effectLst/>
                <a:latin typeface="Open Sans"/>
                <a:ea typeface="Open Sans"/>
                <a:cs typeface="Open Sans"/>
              </a:rPr>
              <a:t>... put </a:t>
            </a:r>
            <a:r>
              <a:rPr lang="en-CA" sz="900" b="0" i="0" u="none" strike="noStrike">
                <a:effectLst/>
                <a:highlight>
                  <a:srgbClr val="FFFF00"/>
                </a:highlight>
                <a:latin typeface="Open Sans"/>
                <a:ea typeface="Open Sans"/>
                <a:cs typeface="Open Sans"/>
              </a:rPr>
              <a:t>another light  </a:t>
            </a:r>
            <a:r>
              <a:rPr lang="en-CA" sz="900" b="1" i="0" u="none" strike="noStrike">
                <a:effectLst/>
                <a:highlight>
                  <a:srgbClr val="FFFF00"/>
                </a:highlight>
                <a:latin typeface="Open Sans"/>
                <a:ea typeface="Open Sans"/>
                <a:cs typeface="Open Sans"/>
              </a:rPr>
              <a:t>(unambiguous due to hyper articulation, known pitch range, and both tones being pronounced in the same utterance) </a:t>
            </a:r>
            <a:r>
              <a:rPr lang="en-CA" sz="900" b="0" i="0" u="none" strike="noStrike">
                <a:effectLst/>
                <a:latin typeface="Open Sans"/>
                <a:ea typeface="Open Sans"/>
                <a:cs typeface="Open Sans"/>
              </a:rPr>
              <a:t>beside it</a:t>
            </a:r>
            <a:r>
              <a:rPr lang="en-CA" sz="900" b="1" i="0" u="none" strike="noStrike">
                <a:effectLst/>
                <a:latin typeface="Open Sans"/>
                <a:ea typeface="Open Sans"/>
                <a:cs typeface="Open Sans"/>
              </a:rPr>
              <a:t> </a:t>
            </a:r>
            <a:r>
              <a:rPr lang="en-CA" sz="900" b="0" i="0" u="none" strike="noStrike">
                <a:effectLst/>
                <a:latin typeface="Open Sans"/>
                <a:ea typeface="Open Sans"/>
                <a:cs typeface="Open Sans"/>
              </a:rPr>
              <a:t>.</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M: Okay. I only have </a:t>
            </a:r>
            <a:r>
              <a:rPr lang="en-CA" sz="900" b="0" i="0" u="none" strike="noStrike">
                <a:effectLst/>
                <a:highlight>
                  <a:srgbClr val="FFFF00"/>
                </a:highlight>
                <a:latin typeface="Open Sans"/>
                <a:ea typeface="Open Sans"/>
                <a:cs typeface="Open Sans"/>
              </a:rPr>
              <a:t>one </a:t>
            </a:r>
            <a:r>
              <a:rPr lang="en-CA" sz="900" b="1" i="0" u="none" strike="noStrike">
                <a:effectLst/>
                <a:highlight>
                  <a:srgbClr val="FFFF00"/>
                </a:highlight>
                <a:latin typeface="Open Sans"/>
                <a:ea typeface="Open Sans"/>
                <a:cs typeface="Open Sans"/>
              </a:rPr>
              <a:t>(classifier for chair),</a:t>
            </a:r>
            <a:r>
              <a:rPr lang="en-CA" sz="900" b="0" i="0" u="none" strike="noStrike">
                <a:effectLst/>
                <a:highlight>
                  <a:srgbClr val="FFFF00"/>
                </a:highlight>
                <a:latin typeface="Open Sans"/>
                <a:ea typeface="Open Sans"/>
                <a:cs typeface="Open Sans"/>
              </a:rPr>
              <a:t> one </a:t>
            </a:r>
            <a:r>
              <a:rPr lang="en-CA" sz="900" b="1" i="0" u="none" strike="noStrike">
                <a:effectLst/>
                <a:highlight>
                  <a:srgbClr val="FFFF00"/>
                </a:highlight>
                <a:latin typeface="Open Sans"/>
                <a:ea typeface="Open Sans"/>
                <a:cs typeface="Open Sans"/>
              </a:rPr>
              <a:t>(classifier for light) </a:t>
            </a:r>
            <a:r>
              <a:rPr lang="en-CA" sz="900" b="0" i="0" u="none" strike="noStrike">
                <a:effectLst/>
                <a:highlight>
                  <a:srgbClr val="FFFF00"/>
                </a:highlight>
                <a:latin typeface="Open Sans"/>
                <a:ea typeface="Open Sans"/>
                <a:cs typeface="Open Sans"/>
              </a:rPr>
              <a:t> light</a:t>
            </a:r>
            <a:r>
              <a:rPr lang="en-CA" sz="900" b="0" i="0" u="none" strike="noStrike">
                <a:effectLst/>
                <a:latin typeface="Open Sans"/>
                <a:ea typeface="Open Sans"/>
                <a:cs typeface="Open Sans"/>
              </a:rPr>
              <a:t>.</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NM: What? You mean you have another chair? I'm not talking about chairs, I'm talking about </a:t>
            </a:r>
            <a:r>
              <a:rPr lang="en-CA" sz="900" b="0" i="0" u="none" strike="noStrike">
                <a:effectLst/>
                <a:highlight>
                  <a:srgbClr val="FFFF00"/>
                </a:highlight>
                <a:latin typeface="Open Sans"/>
                <a:ea typeface="Open Sans"/>
                <a:cs typeface="Open Sans"/>
              </a:rPr>
              <a:t>lights </a:t>
            </a:r>
            <a:r>
              <a:rPr lang="en-CA" sz="900" b="1" i="0" u="none" strike="noStrike">
                <a:effectLst/>
                <a:highlight>
                  <a:srgbClr val="FFFF00"/>
                </a:highlight>
                <a:latin typeface="Open Sans"/>
                <a:ea typeface="Open Sans"/>
                <a:cs typeface="Open Sans"/>
              </a:rPr>
              <a:t>(establishing common ground, possibly a common pitch range)</a:t>
            </a:r>
            <a:r>
              <a:rPr lang="en-CA" sz="900" b="0" i="0" u="none" strike="noStrike">
                <a:effectLst/>
                <a:latin typeface="Open Sans"/>
                <a:ea typeface="Open Sans"/>
                <a:cs typeface="Open Sans"/>
              </a:rPr>
              <a:t>.</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M: Lights are right, it's just that I just have one. </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NM: Oh, lights</a:t>
            </a:r>
            <a:r>
              <a:rPr lang="en-CA" sz="900" b="0" i="0" u="none" strike="noStrike">
                <a:effectLst/>
                <a:highlight>
                  <a:srgbClr val="FFFF00"/>
                </a:highlight>
                <a:latin typeface="Open Sans"/>
                <a:ea typeface="Open Sans"/>
                <a:cs typeface="Open Sans"/>
              </a:rPr>
              <a:t>, right? (</a:t>
            </a:r>
            <a:r>
              <a:rPr lang="en-CA" sz="900" b="1" i="0" u="none" strike="noStrike">
                <a:effectLst/>
                <a:highlight>
                  <a:srgbClr val="FFFF00"/>
                </a:highlight>
                <a:latin typeface="Open Sans"/>
                <a:ea typeface="Open Sans"/>
                <a:cs typeface="Open Sans"/>
              </a:rPr>
              <a:t>common ground reached, word no longer ambiguous)</a:t>
            </a:r>
            <a:r>
              <a:rPr lang="en-CA" sz="900" b="1" i="0" u="none" strike="noStrike">
                <a:effectLst/>
                <a:latin typeface="Open Sans"/>
                <a:ea typeface="Open Sans"/>
                <a:cs typeface="Open Sans"/>
              </a:rPr>
              <a:t>  </a:t>
            </a:r>
            <a:r>
              <a:rPr lang="en-CA" sz="900" b="0" i="0" u="none" strike="noStrike">
                <a:effectLst/>
                <a:latin typeface="Open Sans"/>
                <a:ea typeface="Open Sans"/>
                <a:cs typeface="Open Sans"/>
              </a:rPr>
              <a:t>Are you talking about the light that's on?</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M: That's right.</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NM: Okay, then take that light that's on, and now let's put it to the left of the chair.</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M: Okay, I've placed it.</a:t>
            </a:r>
            <a:endParaRPr lang="en-CA" sz="600" b="0" i="0" u="none" strike="noStrike">
              <a:effectLst/>
              <a:latin typeface="Open Sans"/>
              <a:ea typeface="Open Sans"/>
              <a:cs typeface="Open Sans"/>
            </a:endParaRPr>
          </a:p>
          <a:p>
            <a:pPr algn="l" rtl="0">
              <a:spcBef>
                <a:spcPts val="0"/>
              </a:spcBef>
              <a:spcAft>
                <a:spcPts val="1200"/>
              </a:spcAft>
            </a:pPr>
            <a:r>
              <a:rPr lang="en-CA" sz="900" b="0" i="0" u="none" strike="noStrike">
                <a:effectLst/>
                <a:latin typeface="Open Sans"/>
                <a:ea typeface="Open Sans"/>
                <a:cs typeface="Open Sans"/>
              </a:rPr>
              <a:t>NM: Okay, good.</a:t>
            </a:r>
            <a:endParaRPr lang="en-CA" sz="600" b="0" i="0" u="none" strike="noStrike">
              <a:effectLst/>
              <a:latin typeface="Open Sans"/>
              <a:ea typeface="Open Sans"/>
              <a:cs typeface="Open Sans"/>
            </a:endParaRPr>
          </a:p>
          <a:p>
            <a:br>
              <a:rPr lang="en-CA" sz="600"/>
            </a:br>
            <a:br>
              <a:rPr lang="en-CA" sz="600"/>
            </a:br>
            <a:endParaRPr lang="en-US" sz="300">
              <a:cs typeface="Times"/>
            </a:endParaRPr>
          </a:p>
        </p:txBody>
      </p:sp>
      <p:pic>
        <p:nvPicPr>
          <p:cNvPr id="3" name="Fourth Slide">
            <a:hlinkClick r:id="" action="ppaction://media"/>
            <a:extLst>
              <a:ext uri="{FF2B5EF4-FFF2-40B4-BE49-F238E27FC236}">
                <a16:creationId xmlns:a16="http://schemas.microsoft.com/office/drawing/2014/main" id="{A4A32ED3-5B2E-1C0D-8B5F-36B54CE60828}"/>
              </a:ext>
            </a:extLst>
          </p:cNvPr>
          <p:cNvPicPr>
            <a:picLocks noChangeAspect="1"/>
          </p:cNvPicPr>
          <p:nvPr>
            <a:videoFile r:link="rId1"/>
            <p:extLst>
              <p:ext uri="{DAA4B4D4-6D71-4841-9C94-3DE7FCFB9230}">
                <p14:media xmlns:p14="http://schemas.microsoft.com/office/powerpoint/2010/main"/>
              </p:ext>
            </p:extLst>
          </p:nvPr>
        </p:nvPicPr>
        <p:blipFill>
          <a:blip/>
          <a:stretch>
            <a:fillRect/>
          </a:stretch>
        </p:blipFill>
        <p:spPr>
          <a:xfrm>
            <a:off x="4974771" y="2740707"/>
            <a:ext cx="4089308" cy="2300236"/>
          </a:xfrm>
          <a:prstGeom prst="rect">
            <a:avLst/>
          </a:prstGeom>
        </p:spPr>
      </p:pic>
    </p:spTree>
    <p:extLst>
      <p:ext uri="{BB962C8B-B14F-4D97-AF65-F5344CB8AC3E}">
        <p14:creationId xmlns:p14="http://schemas.microsoft.com/office/powerpoint/2010/main" val="1275506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26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37DB7-E01F-7CD4-FD32-5CD3BDE2CCA4}"/>
              </a:ext>
            </a:extLst>
          </p:cNvPr>
          <p:cNvSpPr>
            <a:spLocks noGrp="1"/>
          </p:cNvSpPr>
          <p:nvPr>
            <p:ph type="title"/>
          </p:nvPr>
        </p:nvSpPr>
        <p:spPr/>
        <p:txBody>
          <a:bodyPr/>
          <a:lstStyle/>
          <a:p>
            <a:r>
              <a:rPr lang="en-US"/>
              <a:t>Yes, we have a playable demo</a:t>
            </a:r>
          </a:p>
        </p:txBody>
      </p:sp>
      <p:pic>
        <p:nvPicPr>
          <p:cNvPr id="26" name="Picture Placeholder 25" descr="Icon&#10;&#10;Description automatically generated">
            <a:extLst>
              <a:ext uri="{FF2B5EF4-FFF2-40B4-BE49-F238E27FC236}">
                <a16:creationId xmlns:a16="http://schemas.microsoft.com/office/drawing/2014/main" id="{77CE6630-97D3-BAF0-5AA0-7775D5B21EDA}"/>
              </a:ext>
            </a:extLst>
          </p:cNvPr>
          <p:cNvPicPr>
            <a:picLocks noGrp="1" noChangeAspect="1"/>
          </p:cNvPicPr>
          <p:nvPr>
            <p:ph type="pic" sz="quarter" idx="12"/>
          </p:nvPr>
        </p:nvPicPr>
        <p:blipFill>
          <a:blip/>
          <a:srcRect t="3200" b="3200"/>
          <a:stretch>
            <a:fillRect/>
          </a:stretch>
        </p:blipFill>
        <p:spPr/>
      </p:pic>
    </p:spTree>
    <p:extLst>
      <p:ext uri="{BB962C8B-B14F-4D97-AF65-F5344CB8AC3E}">
        <p14:creationId xmlns:p14="http://schemas.microsoft.com/office/powerpoint/2010/main" val="320635064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76E68-9843-1213-C20E-5AEABA7EB8A1}"/>
              </a:ext>
            </a:extLst>
          </p:cNvPr>
          <p:cNvSpPr>
            <a:spLocks noGrp="1"/>
          </p:cNvSpPr>
          <p:nvPr>
            <p:ph type="title"/>
          </p:nvPr>
        </p:nvSpPr>
        <p:spPr/>
        <p:txBody>
          <a:bodyPr/>
          <a:lstStyle/>
          <a:p>
            <a:r>
              <a:rPr lang="en-US">
                <a:latin typeface="Impact"/>
              </a:rPr>
              <a:t>Summary</a:t>
            </a:r>
            <a:endParaRPr lang="en-US"/>
          </a:p>
        </p:txBody>
      </p:sp>
      <p:sp>
        <p:nvSpPr>
          <p:cNvPr id="3" name="Text Placeholder 2">
            <a:extLst>
              <a:ext uri="{FF2B5EF4-FFF2-40B4-BE49-F238E27FC236}">
                <a16:creationId xmlns:a16="http://schemas.microsoft.com/office/drawing/2014/main" id="{F092D083-A9D3-900A-E843-FBE9F22D3028}"/>
              </a:ext>
            </a:extLst>
          </p:cNvPr>
          <p:cNvSpPr>
            <a:spLocks noGrp="1"/>
          </p:cNvSpPr>
          <p:nvPr>
            <p:ph type="body" sz="quarter" idx="11"/>
          </p:nvPr>
        </p:nvSpPr>
        <p:spPr>
          <a:xfrm>
            <a:off x="628650" y="1574157"/>
            <a:ext cx="7886700" cy="5011838"/>
          </a:xfrm>
        </p:spPr>
        <p:txBody>
          <a:bodyPr lIns="91440" tIns="45720" rIns="91440" bIns="45720" anchor="t"/>
          <a:lstStyle/>
          <a:p>
            <a:pPr marL="457200" indent="-457200">
              <a:buFont typeface="Arial" pitchFamily="2" charset="2"/>
              <a:buChar char="•"/>
            </a:pPr>
            <a:r>
              <a:rPr lang="en-US" sz="2400">
                <a:latin typeface="Calibri"/>
                <a:cs typeface="Times"/>
              </a:rPr>
              <a:t>Novel solution aided by a video game</a:t>
            </a:r>
          </a:p>
          <a:p>
            <a:pPr marL="457200" indent="-457200">
              <a:buFont typeface="Arial" pitchFamily="2" charset="2"/>
              <a:buChar char="•"/>
            </a:pPr>
            <a:r>
              <a:rPr lang="en-US" sz="2400">
                <a:latin typeface="Calibri"/>
                <a:cs typeface="Times"/>
              </a:rPr>
              <a:t>Tasks allow for unscripted, natural-like interactions between two interlocutors</a:t>
            </a:r>
          </a:p>
          <a:p>
            <a:pPr marL="914400" lvl="1" indent="-285750">
              <a:buFont typeface="Arial" pitchFamily="2" charset="2"/>
              <a:buChar char="•"/>
            </a:pPr>
            <a:r>
              <a:rPr lang="en-US" sz="2000">
                <a:latin typeface="Calibri"/>
                <a:cs typeface="Times"/>
              </a:rPr>
              <a:t>However, lack of script may allow participants to go off-topic</a:t>
            </a:r>
          </a:p>
          <a:p>
            <a:pPr marL="457200" indent="-457200">
              <a:buFont typeface="Arial" pitchFamily="2" charset="2"/>
              <a:buChar char="•"/>
            </a:pPr>
            <a:r>
              <a:rPr lang="en-US" sz="2400">
                <a:latin typeface="Calibri"/>
                <a:cs typeface="Times"/>
              </a:rPr>
              <a:t>Can help determine if a non-imitation task can also reverse a tone merger</a:t>
            </a:r>
          </a:p>
          <a:p>
            <a:pPr marL="457200" indent="-457200">
              <a:buFont typeface="Arial" pitchFamily="2" charset="2"/>
              <a:buChar char="•"/>
            </a:pPr>
            <a:r>
              <a:rPr lang="en-US" sz="2400">
                <a:latin typeface="Calibri"/>
                <a:cs typeface="Times"/>
              </a:rPr>
              <a:t>Future research includes:</a:t>
            </a:r>
          </a:p>
          <a:p>
            <a:pPr marL="914400" lvl="1" indent="-457200">
              <a:buFont typeface="Arial" pitchFamily="2" charset="2"/>
              <a:buChar char="•"/>
            </a:pPr>
            <a:r>
              <a:rPr lang="en-US" sz="2000">
                <a:latin typeface="Calibri"/>
                <a:cs typeface="Times"/>
              </a:rPr>
              <a:t>Testing if a noisy environment would further promote adaptation</a:t>
            </a:r>
          </a:p>
          <a:p>
            <a:pPr marL="914400" lvl="1" indent="-457200">
              <a:buFont typeface="Arial" pitchFamily="2" charset="2"/>
              <a:buChar char="•"/>
            </a:pPr>
            <a:r>
              <a:rPr lang="en-US" sz="2000">
                <a:latin typeface="Calibri"/>
                <a:cs typeface="Times"/>
              </a:rPr>
              <a:t>If a reversed merged tone would linger, and if so, for how long post-task</a:t>
            </a:r>
          </a:p>
        </p:txBody>
      </p:sp>
    </p:spTree>
    <p:extLst>
      <p:ext uri="{BB962C8B-B14F-4D97-AF65-F5344CB8AC3E}">
        <p14:creationId xmlns:p14="http://schemas.microsoft.com/office/powerpoint/2010/main" val="25147481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2A305-BB83-0FBF-E4D1-15E9315787CD}"/>
              </a:ext>
            </a:extLst>
          </p:cNvPr>
          <p:cNvSpPr>
            <a:spLocks noGrp="1"/>
          </p:cNvSpPr>
          <p:nvPr>
            <p:ph type="title"/>
          </p:nvPr>
        </p:nvSpPr>
        <p:spPr/>
        <p:txBody>
          <a:bodyPr/>
          <a:lstStyle/>
          <a:p>
            <a:r>
              <a:rPr lang="en-US">
                <a:latin typeface="Impact"/>
              </a:rPr>
              <a:t>Acknowledgements</a:t>
            </a:r>
            <a:endParaRPr lang="en-US"/>
          </a:p>
        </p:txBody>
      </p:sp>
      <p:sp>
        <p:nvSpPr>
          <p:cNvPr id="3" name="Text Placeholder 2">
            <a:extLst>
              <a:ext uri="{FF2B5EF4-FFF2-40B4-BE49-F238E27FC236}">
                <a16:creationId xmlns:a16="http://schemas.microsoft.com/office/drawing/2014/main" id="{1926C45C-5AA5-B4DA-9402-B84153EDAE4B}"/>
              </a:ext>
            </a:extLst>
          </p:cNvPr>
          <p:cNvSpPr>
            <a:spLocks noGrp="1"/>
          </p:cNvSpPr>
          <p:nvPr>
            <p:ph type="body" sz="quarter" idx="11"/>
          </p:nvPr>
        </p:nvSpPr>
        <p:spPr/>
        <p:txBody>
          <a:bodyPr lIns="91440" tIns="45720" rIns="91440" bIns="45720" anchor="t"/>
          <a:lstStyle/>
          <a:p>
            <a:r>
              <a:rPr lang="en-US" sz="3200">
                <a:latin typeface="Calibri"/>
                <a:cs typeface="Times"/>
              </a:rPr>
              <a:t>We would like to thank the members and collaborators of the Language and Brain Lab at Simon Fraser University, including Dr. Yue Wang, Dr. Dawn Behne, Jetic Gu, Elise McClay, Janitta Wong, Samantha </a:t>
            </a:r>
            <a:r>
              <a:rPr lang="en-US" sz="3200" err="1">
                <a:latin typeface="Calibri"/>
                <a:cs typeface="Times"/>
              </a:rPr>
              <a:t>Gryz</a:t>
            </a:r>
            <a:r>
              <a:rPr lang="en-US" sz="3200">
                <a:latin typeface="Calibri"/>
                <a:cs typeface="Times"/>
              </a:rPr>
              <a:t>, and Sylvia Cho for their guidance, critical and constructive comments, and suggestions throughout.</a:t>
            </a:r>
          </a:p>
        </p:txBody>
      </p:sp>
    </p:spTree>
    <p:extLst>
      <p:ext uri="{BB962C8B-B14F-4D97-AF65-F5344CB8AC3E}">
        <p14:creationId xmlns:p14="http://schemas.microsoft.com/office/powerpoint/2010/main" val="67845734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C6593-85DD-C5B6-7005-BEF19B10F230}"/>
              </a:ext>
            </a:extLst>
          </p:cNvPr>
          <p:cNvSpPr>
            <a:spLocks noGrp="1"/>
          </p:cNvSpPr>
          <p:nvPr>
            <p:ph type="title"/>
          </p:nvPr>
        </p:nvSpPr>
        <p:spPr/>
        <p:txBody>
          <a:bodyPr/>
          <a:lstStyle/>
          <a:p>
            <a:r>
              <a:rPr lang="en-US">
                <a:latin typeface="Impact"/>
              </a:rPr>
              <a:t>References</a:t>
            </a:r>
            <a:endParaRPr lang="en-US"/>
          </a:p>
        </p:txBody>
      </p:sp>
      <p:sp>
        <p:nvSpPr>
          <p:cNvPr id="3" name="Text Placeholder 2">
            <a:extLst>
              <a:ext uri="{FF2B5EF4-FFF2-40B4-BE49-F238E27FC236}">
                <a16:creationId xmlns:a16="http://schemas.microsoft.com/office/drawing/2014/main" id="{28D66D75-28CF-B6FA-9236-46142C506C79}"/>
              </a:ext>
            </a:extLst>
          </p:cNvPr>
          <p:cNvSpPr>
            <a:spLocks noGrp="1"/>
          </p:cNvSpPr>
          <p:nvPr>
            <p:ph type="body" sz="quarter" idx="11"/>
          </p:nvPr>
        </p:nvSpPr>
        <p:spPr>
          <a:xfrm>
            <a:off x="628650" y="1441701"/>
            <a:ext cx="7886700" cy="5261893"/>
          </a:xfrm>
        </p:spPr>
        <p:txBody>
          <a:bodyPr lIns="91440" tIns="45720" rIns="91440" bIns="45720" anchor="t"/>
          <a:lstStyle/>
          <a:p>
            <a:pPr marL="457200" indent="-457200"/>
            <a:r>
              <a:rPr lang="en-US" sz="1100">
                <a:latin typeface="Calibri"/>
                <a:cs typeface="Times"/>
              </a:rPr>
              <a:t>Baker, R. &amp; Hazan, V. (2011). </a:t>
            </a:r>
            <a:r>
              <a:rPr lang="en-US" sz="1100" err="1">
                <a:latin typeface="Calibri"/>
                <a:cs typeface="Times"/>
              </a:rPr>
              <a:t>DiapixUK</a:t>
            </a:r>
            <a:r>
              <a:rPr lang="en-US" sz="1100">
                <a:latin typeface="Calibri"/>
                <a:cs typeface="Times"/>
              </a:rPr>
              <a:t>: Task materials for the elicitation of multiple spontaneous speech dialogs. Behavior Research Methods 43(3), 761-770. </a:t>
            </a:r>
            <a:r>
              <a:rPr lang="en-US" sz="1100">
                <a:latin typeface="Calibri"/>
                <a:cs typeface="Times"/>
                <a:hlinkClick r:id="rId2">
                  <a:extLst>
                    <a:ext uri="{A12FA001-AC4F-418D-AE19-62706E023703}">
                      <ahyp:hlinkClr xmlns:ahyp="http://schemas.microsoft.com/office/drawing/2018/hyperlinkcolor" val="tx"/>
                    </a:ext>
                  </a:extLst>
                </a:hlinkClick>
              </a:rPr>
              <a:t>https://doi.org/10.3758/s13428-011-0075-y</a:t>
            </a:r>
            <a:endParaRPr lang="en-US" sz="1100">
              <a:latin typeface="Calibri"/>
              <a:cs typeface="Times" pitchFamily="2" charset="0"/>
            </a:endParaRPr>
          </a:p>
          <a:p>
            <a:pPr marL="457200" indent="-457200"/>
            <a:r>
              <a:rPr lang="en-US" sz="1100">
                <a:latin typeface="Calibri"/>
                <a:cs typeface="Times"/>
              </a:rPr>
              <a:t>Dias, J. W., &amp; Rosenblum, L. D. (2011). Visual influences on interactive speech alignment. </a:t>
            </a:r>
            <a:r>
              <a:rPr lang="en-US" sz="1100" i="1">
                <a:latin typeface="Calibri"/>
                <a:cs typeface="Times"/>
              </a:rPr>
              <a:t>Perception (London)</a:t>
            </a:r>
            <a:r>
              <a:rPr lang="en-US" sz="1100">
                <a:latin typeface="Calibri"/>
                <a:cs typeface="Times"/>
              </a:rPr>
              <a:t>, </a:t>
            </a:r>
            <a:r>
              <a:rPr lang="en-US" sz="1100" i="1">
                <a:latin typeface="Calibri"/>
                <a:cs typeface="Times"/>
              </a:rPr>
              <a:t>40</a:t>
            </a:r>
            <a:r>
              <a:rPr lang="en-US" sz="1100">
                <a:latin typeface="Calibri"/>
                <a:cs typeface="Times"/>
              </a:rPr>
              <a:t>(12), 1457–1466. </a:t>
            </a:r>
            <a:r>
              <a:rPr lang="en-US" sz="1100">
                <a:latin typeface="Calibri"/>
                <a:cs typeface="Times"/>
                <a:hlinkClick r:id="rId3">
                  <a:extLst>
                    <a:ext uri="{A12FA001-AC4F-418D-AE19-62706E023703}">
                      <ahyp:hlinkClr xmlns:ahyp="http://schemas.microsoft.com/office/drawing/2018/hyperlinkcolor" val="tx"/>
                    </a:ext>
                  </a:extLst>
                </a:hlinkClick>
              </a:rPr>
              <a:t>https://doi.org/10.1068/p7071</a:t>
            </a:r>
            <a:r>
              <a:rPr lang="en-US" sz="1100">
                <a:latin typeface="Calibri"/>
                <a:cs typeface="Times"/>
              </a:rPr>
              <a:t> </a:t>
            </a:r>
          </a:p>
          <a:p>
            <a:pPr marL="457200" indent="-457200"/>
            <a:r>
              <a:rPr lang="en-US" sz="1100">
                <a:latin typeface="Calibri"/>
                <a:cs typeface="Times"/>
              </a:rPr>
              <a:t>Fung, R. S. Y., &amp; Lee, C. K. C. (2019). Tone mergers in Hong Kong Cantonese: An asymmetry of production and perception. </a:t>
            </a:r>
            <a:r>
              <a:rPr lang="en-US" sz="1100" i="1">
                <a:latin typeface="Calibri"/>
                <a:cs typeface="Times"/>
              </a:rPr>
              <a:t>The Journal of the Acoustical Society of America</a:t>
            </a:r>
            <a:r>
              <a:rPr lang="en-US" sz="1100">
                <a:latin typeface="Calibri"/>
                <a:cs typeface="Times"/>
              </a:rPr>
              <a:t>, </a:t>
            </a:r>
            <a:r>
              <a:rPr lang="en-US" sz="1100" i="1">
                <a:latin typeface="Calibri"/>
                <a:cs typeface="Times"/>
              </a:rPr>
              <a:t>146</a:t>
            </a:r>
            <a:r>
              <a:rPr lang="en-US" sz="1100">
                <a:latin typeface="Calibri"/>
                <a:cs typeface="Times"/>
              </a:rPr>
              <a:t>(5), EL424–EL430. </a:t>
            </a:r>
            <a:r>
              <a:rPr lang="en-US" sz="1100">
                <a:latin typeface="Calibri"/>
                <a:cs typeface="Times"/>
                <a:hlinkClick r:id="rId4">
                  <a:extLst>
                    <a:ext uri="{A12FA001-AC4F-418D-AE19-62706E023703}">
                      <ahyp:hlinkClr xmlns:ahyp="http://schemas.microsoft.com/office/drawing/2018/hyperlinkcolor" val="tx"/>
                    </a:ext>
                  </a:extLst>
                </a:hlinkClick>
              </a:rPr>
              <a:t>https://doi.org/10.1121/1.5133661</a:t>
            </a:r>
            <a:r>
              <a:rPr lang="en-US" sz="1100">
                <a:latin typeface="Calibri"/>
                <a:cs typeface="Times"/>
              </a:rPr>
              <a:t> </a:t>
            </a:r>
            <a:endParaRPr lang="en-US" sz="1100">
              <a:latin typeface="Calibri"/>
              <a:cs typeface="Times" pitchFamily="2" charset="0"/>
            </a:endParaRPr>
          </a:p>
          <a:p>
            <a:pPr marL="457200" indent="-457200"/>
            <a:r>
              <a:rPr lang="en-US" sz="1100">
                <a:latin typeface="Calibri"/>
                <a:cs typeface="Times"/>
              </a:rPr>
              <a:t>Lee, Y., Gordon Danner, S., Parrell, B., Lee, S., Goldstein, L., &amp; Byrd, D. (2018). Articulatory, acoustic, and prosodic accommodation in a cooperative maze navigation task. </a:t>
            </a:r>
            <a:r>
              <a:rPr lang="en-US" sz="1100" i="1" err="1">
                <a:latin typeface="Calibri"/>
                <a:cs typeface="Times"/>
              </a:rPr>
              <a:t>PloS</a:t>
            </a:r>
            <a:r>
              <a:rPr lang="en-US" sz="1100" i="1">
                <a:latin typeface="Calibri"/>
                <a:cs typeface="Times"/>
              </a:rPr>
              <a:t> One</a:t>
            </a:r>
            <a:r>
              <a:rPr lang="en-US" sz="1100">
                <a:latin typeface="Calibri"/>
                <a:cs typeface="Times"/>
              </a:rPr>
              <a:t>, </a:t>
            </a:r>
            <a:r>
              <a:rPr lang="en-US" sz="1100" i="1">
                <a:latin typeface="Calibri"/>
                <a:cs typeface="Times"/>
              </a:rPr>
              <a:t>13</a:t>
            </a:r>
            <a:r>
              <a:rPr lang="en-US" sz="1100">
                <a:latin typeface="Calibri"/>
                <a:cs typeface="Times"/>
              </a:rPr>
              <a:t>(8), e0201444–e0201444. </a:t>
            </a:r>
            <a:r>
              <a:rPr lang="en-US" sz="1100">
                <a:latin typeface="Calibri"/>
                <a:cs typeface="Times"/>
                <a:hlinkClick r:id="rId5">
                  <a:extLst>
                    <a:ext uri="{A12FA001-AC4F-418D-AE19-62706E023703}">
                      <ahyp:hlinkClr xmlns:ahyp="http://schemas.microsoft.com/office/drawing/2018/hyperlinkcolor" val="tx"/>
                    </a:ext>
                  </a:extLst>
                </a:hlinkClick>
              </a:rPr>
              <a:t>https://doi.org/10.1371/journal.pone.0201444</a:t>
            </a:r>
            <a:r>
              <a:rPr lang="en-US" sz="1100">
                <a:latin typeface="Calibri"/>
                <a:cs typeface="Times"/>
              </a:rPr>
              <a:t> </a:t>
            </a:r>
            <a:endParaRPr lang="en-US" sz="1100">
              <a:latin typeface="Calibri"/>
              <a:cs typeface="Times" pitchFamily="2" charset="0"/>
            </a:endParaRPr>
          </a:p>
          <a:p>
            <a:pPr marL="457200" indent="-457200"/>
            <a:r>
              <a:rPr lang="en-US" sz="1100">
                <a:latin typeface="Calibri"/>
                <a:cs typeface="Times"/>
              </a:rPr>
              <a:t>Levitan, R., &amp; Hirschberg, J. (2011, ). Measuring acoustic-prosodic entrainment with respect to multiple levels and dimensions. </a:t>
            </a:r>
            <a:r>
              <a:rPr lang="en-US" sz="1100" i="1">
                <a:latin typeface="Calibri"/>
                <a:cs typeface="Times"/>
              </a:rPr>
              <a:t>Proc. </a:t>
            </a:r>
            <a:r>
              <a:rPr lang="en-US" sz="1100" i="1" err="1">
                <a:latin typeface="Calibri"/>
                <a:cs typeface="Times"/>
              </a:rPr>
              <a:t>Interspeech</a:t>
            </a:r>
            <a:r>
              <a:rPr lang="en-US" sz="1100" i="1">
                <a:latin typeface="Calibri"/>
                <a:cs typeface="Times"/>
              </a:rPr>
              <a:t> 2011</a:t>
            </a:r>
            <a:r>
              <a:rPr lang="en-US" sz="1100">
                <a:latin typeface="Calibri"/>
                <a:cs typeface="Times"/>
              </a:rPr>
              <a:t>, 3081-3084. </a:t>
            </a:r>
            <a:r>
              <a:rPr lang="en-US" sz="1100">
                <a:latin typeface="Calibri"/>
                <a:cs typeface="Times"/>
                <a:hlinkClick r:id="rId6">
                  <a:extLst>
                    <a:ext uri="{A12FA001-AC4F-418D-AE19-62706E023703}">
                      <ahyp:hlinkClr xmlns:ahyp="http://schemas.microsoft.com/office/drawing/2018/hyperlinkcolor" val="tx"/>
                    </a:ext>
                  </a:extLst>
                </a:hlinkClick>
              </a:rPr>
              <a:t>https://doi.org/10.21437/Interspeech.2011-771</a:t>
            </a:r>
            <a:endParaRPr lang="en-US" sz="1100">
              <a:latin typeface="Calibri"/>
              <a:cs typeface="Times"/>
            </a:endParaRPr>
          </a:p>
          <a:p>
            <a:pPr marL="457200" indent="-457200"/>
            <a:r>
              <a:rPr lang="en-US" sz="1100">
                <a:latin typeface="Calibri"/>
                <a:cs typeface="Times"/>
              </a:rPr>
              <a:t>Lin, Y., Yao, Y., &amp; Luo, J. (2021). Phonetic accommodation of tone: Reversing a tone merger-in-progress via imitation. </a:t>
            </a:r>
            <a:r>
              <a:rPr lang="en-US" sz="1100" i="1">
                <a:latin typeface="Calibri"/>
                <a:cs typeface="Times"/>
              </a:rPr>
              <a:t>Journal of Phonetics, 87</a:t>
            </a:r>
            <a:r>
              <a:rPr lang="en-US" sz="1100">
                <a:latin typeface="Calibri"/>
                <a:cs typeface="Times"/>
              </a:rPr>
              <a:t>, 101060. </a:t>
            </a:r>
            <a:r>
              <a:rPr lang="en-US" sz="1100">
                <a:latin typeface="Calibri"/>
                <a:cs typeface="Times"/>
                <a:hlinkClick r:id="rId7">
                  <a:extLst>
                    <a:ext uri="{A12FA001-AC4F-418D-AE19-62706E023703}">
                      <ahyp:hlinkClr xmlns:ahyp="http://schemas.microsoft.com/office/drawing/2018/hyperlinkcolor" val="tx"/>
                    </a:ext>
                  </a:extLst>
                </a:hlinkClick>
              </a:rPr>
              <a:t>https://doi.org/10.1016/j.wocn.2021.101060</a:t>
            </a:r>
            <a:r>
              <a:rPr lang="en-US" sz="1100">
                <a:latin typeface="Calibri"/>
                <a:cs typeface="Times"/>
              </a:rPr>
              <a:t> </a:t>
            </a:r>
            <a:endParaRPr lang="en-US" sz="1100">
              <a:latin typeface="Calibri"/>
              <a:cs typeface="Times" pitchFamily="2" charset="0"/>
            </a:endParaRPr>
          </a:p>
          <a:p>
            <a:pPr marL="457200" indent="-457200"/>
            <a:r>
              <a:rPr lang="en-US" sz="1100">
                <a:latin typeface="Calibri"/>
                <a:cs typeface="Times"/>
              </a:rPr>
              <a:t>Mok, P. P. K., Zuo, D., &amp; Wong, P. W. Y. (2013). Production and perception of a sound change in progress: Tone merging in Hong Kong Cantonese. </a:t>
            </a:r>
            <a:r>
              <a:rPr lang="en-US" sz="1100" i="1">
                <a:latin typeface="Calibri"/>
                <a:cs typeface="Times"/>
              </a:rPr>
              <a:t>Language Variation and Change</a:t>
            </a:r>
            <a:r>
              <a:rPr lang="en-US" sz="1100">
                <a:latin typeface="Calibri"/>
                <a:cs typeface="Times"/>
              </a:rPr>
              <a:t>, </a:t>
            </a:r>
            <a:r>
              <a:rPr lang="en-US" sz="1100" i="1">
                <a:latin typeface="Calibri"/>
                <a:cs typeface="Times"/>
              </a:rPr>
              <a:t>25</a:t>
            </a:r>
            <a:r>
              <a:rPr lang="en-US" sz="1100">
                <a:latin typeface="Calibri"/>
                <a:cs typeface="Times"/>
              </a:rPr>
              <a:t>(3), 341–370. </a:t>
            </a:r>
            <a:r>
              <a:rPr lang="en-US" sz="1100">
                <a:latin typeface="Calibri"/>
                <a:cs typeface="Times"/>
                <a:hlinkClick r:id="rId8">
                  <a:extLst>
                    <a:ext uri="{A12FA001-AC4F-418D-AE19-62706E023703}">
                      <ahyp:hlinkClr xmlns:ahyp="http://schemas.microsoft.com/office/drawing/2018/hyperlinkcolor" val="tx"/>
                    </a:ext>
                  </a:extLst>
                </a:hlinkClick>
              </a:rPr>
              <a:t>https://doi.org/10.1017/S0954394513000161</a:t>
            </a:r>
            <a:r>
              <a:rPr lang="en-US" sz="1100">
                <a:latin typeface="Calibri"/>
                <a:cs typeface="Times"/>
              </a:rPr>
              <a:t> </a:t>
            </a:r>
            <a:endParaRPr lang="en-US" sz="1100">
              <a:latin typeface="Calibri"/>
              <a:cs typeface="Times" pitchFamily="2" charset="0"/>
            </a:endParaRPr>
          </a:p>
          <a:p>
            <a:pPr marL="457200" indent="-457200">
              <a:lnSpc>
                <a:spcPct val="100000"/>
              </a:lnSpc>
            </a:pPr>
            <a:r>
              <a:rPr lang="en-US" sz="1100">
                <a:latin typeface="Calibri"/>
                <a:cs typeface="Times"/>
              </a:rPr>
              <a:t>Pardo, J. S. (2006). On phonetic convergence during conversational interaction. The Journal of the Acoustical Society of America, 119(4), 2382–2393. </a:t>
            </a:r>
            <a:r>
              <a:rPr lang="en-US" sz="1100">
                <a:latin typeface="Calibri"/>
                <a:cs typeface="Times"/>
                <a:hlinkClick r:id="rId9">
                  <a:extLst>
                    <a:ext uri="{A12FA001-AC4F-418D-AE19-62706E023703}">
                      <ahyp:hlinkClr xmlns:ahyp="http://schemas.microsoft.com/office/drawing/2018/hyperlinkcolor" val="tx"/>
                    </a:ext>
                  </a:extLst>
                </a:hlinkClick>
              </a:rPr>
              <a:t>https://doi.org/10.1121/1.2178720</a:t>
            </a:r>
            <a:endParaRPr lang="en-US" sz="1100">
              <a:latin typeface="Calibri"/>
              <a:cs typeface="Times"/>
            </a:endParaRPr>
          </a:p>
          <a:p>
            <a:pPr marL="457200" indent="-457200">
              <a:lnSpc>
                <a:spcPct val="100000"/>
              </a:lnSpc>
            </a:pPr>
            <a:r>
              <a:rPr lang="en-US" sz="1100">
                <a:latin typeface="Calibri"/>
                <a:cs typeface="Times"/>
              </a:rPr>
              <a:t>Pardo, J. S., </a:t>
            </a:r>
            <a:r>
              <a:rPr lang="en-US" sz="1100" err="1">
                <a:latin typeface="Calibri"/>
                <a:cs typeface="Times"/>
              </a:rPr>
              <a:t>Urmanche</a:t>
            </a:r>
            <a:r>
              <a:rPr lang="en-US" sz="1100">
                <a:latin typeface="Calibri"/>
                <a:cs typeface="Times"/>
              </a:rPr>
              <a:t>, A., Wilman, S., &amp; Wiener, J. (2017). Phonetic convergence across multiple measures and model talkers. Attention, Perception &amp; Psychophysics, 79(2), 637–659. </a:t>
            </a:r>
            <a:r>
              <a:rPr lang="en-US" sz="1100">
                <a:latin typeface="Calibri"/>
                <a:cs typeface="Times"/>
                <a:hlinkClick r:id="rId10">
                  <a:extLst>
                    <a:ext uri="{A12FA001-AC4F-418D-AE19-62706E023703}">
                      <ahyp:hlinkClr xmlns:ahyp="http://schemas.microsoft.com/office/drawing/2018/hyperlinkcolor" val="tx"/>
                    </a:ext>
                  </a:extLst>
                </a:hlinkClick>
              </a:rPr>
              <a:t>https://doi.org/10.3758/s13414-016-1226-0</a:t>
            </a:r>
            <a:endParaRPr lang="en-US" sz="1100">
              <a:latin typeface="Calibri"/>
              <a:cs typeface="Times" pitchFamily="2" charset="0"/>
            </a:endParaRPr>
          </a:p>
          <a:p>
            <a:pPr marL="457200" indent="-457200">
              <a:lnSpc>
                <a:spcPct val="100000"/>
              </a:lnSpc>
            </a:pPr>
            <a:r>
              <a:rPr lang="en-US" sz="1100">
                <a:latin typeface="Calibri"/>
                <a:cs typeface="Times"/>
              </a:rPr>
              <a:t>Pine Studio. (2021). Escape Simulator (Version 1.0.24338r) [Video Game]. </a:t>
            </a:r>
            <a:r>
              <a:rPr lang="en-US" sz="1100" err="1">
                <a:latin typeface="Calibri"/>
                <a:cs typeface="Times"/>
              </a:rPr>
              <a:t>Samobor</a:t>
            </a:r>
            <a:r>
              <a:rPr lang="en-US" sz="1100">
                <a:latin typeface="Calibri"/>
                <a:cs typeface="Times"/>
              </a:rPr>
              <a:t>, Croatia.</a:t>
            </a:r>
            <a:br>
              <a:rPr lang="en-US" sz="1100">
                <a:latin typeface="Calibri"/>
                <a:cs typeface="Times"/>
              </a:rPr>
            </a:br>
            <a:r>
              <a:rPr lang="en-US" sz="1100">
                <a:latin typeface="Calibri"/>
                <a:cs typeface="Times"/>
                <a:hlinkClick r:id="rId11">
                  <a:extLst>
                    <a:ext uri="{A12FA001-AC4F-418D-AE19-62706E023703}">
                      <ahyp:hlinkClr xmlns:ahyp="http://schemas.microsoft.com/office/drawing/2018/hyperlinkcolor" val="tx"/>
                    </a:ext>
                  </a:extLst>
                </a:hlinkClick>
              </a:rPr>
              <a:t>https://pinestudio.com/games/escape-simulator/</a:t>
            </a:r>
            <a:endParaRPr lang="en-US" sz="1100">
              <a:latin typeface="Calibri"/>
              <a:cs typeface="Times"/>
            </a:endParaRPr>
          </a:p>
          <a:p>
            <a:pPr marL="457200" indent="-457200">
              <a:lnSpc>
                <a:spcPct val="100000"/>
              </a:lnSpc>
            </a:pPr>
            <a:r>
              <a:rPr lang="en-US" sz="1100">
                <a:latin typeface="Calibri"/>
                <a:cs typeface="Times"/>
              </a:rPr>
              <a:t>Soo, R., and Babel, M. (2020, July 6). </a:t>
            </a:r>
            <a:r>
              <a:rPr lang="en-US" sz="1100" i="1">
                <a:latin typeface="Calibri"/>
                <a:cs typeface="Times"/>
              </a:rPr>
              <a:t>Lexical competition affects Cantonese tone mergers in word recognition </a:t>
            </a:r>
            <a:r>
              <a:rPr lang="en-US" sz="1100">
                <a:latin typeface="Calibri"/>
                <a:cs typeface="Times"/>
              </a:rPr>
              <a:t>[Poster]. 17th Conference of the Association for Laboratory Phonology (LabPhon17), University of British Columbia, Vancouver, British Columbia, Canada. </a:t>
            </a:r>
            <a:r>
              <a:rPr lang="en-US" sz="1100">
                <a:latin typeface="Calibri"/>
                <a:cs typeface="Times"/>
                <a:hlinkClick r:id="rId12">
                  <a:extLst>
                    <a:ext uri="{A12FA001-AC4F-418D-AE19-62706E023703}">
                      <ahyp:hlinkClr xmlns:ahyp="http://schemas.microsoft.com/office/drawing/2018/hyperlinkcolor" val="tx"/>
                    </a:ext>
                  </a:extLst>
                </a:hlinkClick>
              </a:rPr>
              <a:t>https://labphon.org/sites/default/files/previous_conferences/LP17/abstracts/LabPhon_17_paper_242.pdf</a:t>
            </a:r>
            <a:endParaRPr lang="en-US" sz="1100">
              <a:latin typeface="Calibri"/>
              <a:cs typeface="Times"/>
            </a:endParaRPr>
          </a:p>
        </p:txBody>
      </p:sp>
    </p:spTree>
    <p:extLst>
      <p:ext uri="{BB962C8B-B14F-4D97-AF65-F5344CB8AC3E}">
        <p14:creationId xmlns:p14="http://schemas.microsoft.com/office/powerpoint/2010/main" val="276818883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Graphical user interface&#10;&#10;Description automatically generated">
            <a:extLst>
              <a:ext uri="{FF2B5EF4-FFF2-40B4-BE49-F238E27FC236}">
                <a16:creationId xmlns:a16="http://schemas.microsoft.com/office/drawing/2014/main" id="{4C12533C-0BE9-5CB9-B0EA-89C61E937846}"/>
              </a:ext>
            </a:extLst>
          </p:cNvPr>
          <p:cNvPicPr>
            <a:picLocks noChangeAspect="1"/>
          </p:cNvPicPr>
          <p:nvPr/>
        </p:nvPicPr>
        <p:blipFill rotWithShape="1">
          <a:blip/>
          <a:srcRect l="87647"/>
          <a:stretch/>
        </p:blipFill>
        <p:spPr>
          <a:xfrm>
            <a:off x="6866965" y="-19210"/>
            <a:ext cx="2277034" cy="3841895"/>
          </a:xfrm>
          <a:prstGeom prst="rect">
            <a:avLst/>
          </a:prstGeom>
        </p:spPr>
      </p:pic>
      <p:sp>
        <p:nvSpPr>
          <p:cNvPr id="2" name="Title 1">
            <a:extLst>
              <a:ext uri="{FF2B5EF4-FFF2-40B4-BE49-F238E27FC236}">
                <a16:creationId xmlns:a16="http://schemas.microsoft.com/office/drawing/2014/main" id="{0E800E96-5651-4398-3085-E5F8AC4C9A61}"/>
              </a:ext>
            </a:extLst>
          </p:cNvPr>
          <p:cNvSpPr>
            <a:spLocks noGrp="1"/>
          </p:cNvSpPr>
          <p:nvPr>
            <p:ph type="ctrTitle"/>
          </p:nvPr>
        </p:nvSpPr>
        <p:spPr/>
        <p:txBody>
          <a:bodyPr/>
          <a:lstStyle/>
          <a:p>
            <a:r>
              <a:rPr lang="en-US" dirty="0"/>
              <a:t>Thank you!</a:t>
            </a:r>
            <a:br>
              <a:rPr lang="en-US" dirty="0"/>
            </a:br>
            <a:r>
              <a:rPr lang="en-US" dirty="0"/>
              <a:t>Questions?</a:t>
            </a:r>
          </a:p>
        </p:txBody>
      </p:sp>
      <p:pic>
        <p:nvPicPr>
          <p:cNvPr id="11" name="Picture Placeholder 10" descr="Icon&#10;&#10;Description automatically generated">
            <a:extLst>
              <a:ext uri="{FF2B5EF4-FFF2-40B4-BE49-F238E27FC236}">
                <a16:creationId xmlns:a16="http://schemas.microsoft.com/office/drawing/2014/main" id="{4013DB61-CC8D-54B3-23AA-31812A015431}"/>
              </a:ext>
            </a:extLst>
          </p:cNvPr>
          <p:cNvPicPr preferRelativeResize="0">
            <a:picLocks noGrp="1"/>
          </p:cNvPicPr>
          <p:nvPr>
            <p:ph type="pic" sz="quarter" idx="11"/>
          </p:nvPr>
        </p:nvPicPr>
        <p:blipFill rotWithShape="1">
          <a:blip/>
          <a:srcRect t="534" b="10612"/>
          <a:stretch/>
        </p:blipFill>
        <p:spPr>
          <a:xfrm>
            <a:off x="2568991" y="0"/>
            <a:ext cx="4297974" cy="3818966"/>
          </a:xfrm>
          <a:noFill/>
        </p:spPr>
      </p:pic>
      <p:pic>
        <p:nvPicPr>
          <p:cNvPr id="16" name="Picture 15" descr="Graphical user interface&#10;&#10;Description automatically generated">
            <a:extLst>
              <a:ext uri="{FF2B5EF4-FFF2-40B4-BE49-F238E27FC236}">
                <a16:creationId xmlns:a16="http://schemas.microsoft.com/office/drawing/2014/main" id="{23683B1C-D984-6CE6-E0C9-10BC8733B001}"/>
              </a:ext>
            </a:extLst>
          </p:cNvPr>
          <p:cNvPicPr>
            <a:picLocks noChangeAspect="1"/>
          </p:cNvPicPr>
          <p:nvPr/>
        </p:nvPicPr>
        <p:blipFill rotWithShape="1">
          <a:blip/>
          <a:srcRect l="87647"/>
          <a:stretch/>
        </p:blipFill>
        <p:spPr>
          <a:xfrm>
            <a:off x="1" y="0"/>
            <a:ext cx="2568990" cy="3818964"/>
          </a:xfrm>
          <a:prstGeom prst="rect">
            <a:avLst/>
          </a:prstGeom>
        </p:spPr>
      </p:pic>
    </p:spTree>
    <p:extLst>
      <p:ext uri="{BB962C8B-B14F-4D97-AF65-F5344CB8AC3E}">
        <p14:creationId xmlns:p14="http://schemas.microsoft.com/office/powerpoint/2010/main" val="3634102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dirty="0">
                <a:latin typeface="Impact"/>
                <a:cs typeface="Calibri"/>
              </a:rPr>
              <a:t>Phonetic Account</a:t>
            </a: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4810125"/>
          </a:xfrm>
        </p:spPr>
        <p:txBody>
          <a:bodyPr lIns="91440" tIns="45720" rIns="91440" bIns="45720" anchor="t"/>
          <a:lstStyle/>
          <a:p>
            <a:pPr marL="0" indent="0">
              <a:buNone/>
            </a:pPr>
            <a:r>
              <a:rPr lang="en-CA" dirty="0">
                <a:latin typeface="+mn-lt"/>
                <a:cs typeface="Times"/>
              </a:rPr>
              <a:t>The Dynamical Systems Theory (Bradshaw &amp; McGettigan 2021, Pardo 2006)</a:t>
            </a:r>
          </a:p>
          <a:p>
            <a:r>
              <a:rPr lang="en-CA" dirty="0">
                <a:latin typeface="+mn-lt"/>
                <a:cs typeface="Times"/>
              </a:rPr>
              <a:t>Mechanics behind adaptation </a:t>
            </a:r>
          </a:p>
          <a:p>
            <a:r>
              <a:rPr lang="en-CA" dirty="0">
                <a:latin typeface="+mn-lt"/>
                <a:cs typeface="Times"/>
              </a:rPr>
              <a:t>Interlocutors act as a coupled dynamical system </a:t>
            </a:r>
          </a:p>
          <a:p>
            <a:pPr lvl="1"/>
            <a:r>
              <a:rPr lang="en-CA" dirty="0">
                <a:latin typeface="+mn-lt"/>
                <a:cs typeface="Times"/>
              </a:rPr>
              <a:t>Dominant speaker, with externally derived information (e.g. voice), would create a “magnet force”</a:t>
            </a:r>
          </a:p>
          <a:p>
            <a:pPr lvl="1"/>
            <a:r>
              <a:rPr lang="en-CA" dirty="0">
                <a:latin typeface="+mn-lt"/>
                <a:cs typeface="Times"/>
              </a:rPr>
              <a:t>Pull the less dominant speaker’s internal coordination. </a:t>
            </a:r>
          </a:p>
          <a:p>
            <a:r>
              <a:rPr lang="en-CA" sz="2600" dirty="0">
                <a:latin typeface="+mn-lt"/>
                <a:cs typeface="Times"/>
              </a:rPr>
              <a:t>E.g. entrainment process of people who stutter by producing synchronist speech with an accompanist. </a:t>
            </a:r>
          </a:p>
        </p:txBody>
      </p:sp>
    </p:spTree>
    <p:extLst>
      <p:ext uri="{BB962C8B-B14F-4D97-AF65-F5344CB8AC3E}">
        <p14:creationId xmlns:p14="http://schemas.microsoft.com/office/powerpoint/2010/main" val="1873167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F4AD8-A354-A22D-7FC0-C2DA21A4C449}"/>
              </a:ext>
            </a:extLst>
          </p:cNvPr>
          <p:cNvSpPr>
            <a:spLocks noGrp="1"/>
          </p:cNvSpPr>
          <p:nvPr>
            <p:ph type="title"/>
          </p:nvPr>
        </p:nvSpPr>
        <p:spPr>
          <a:xfrm>
            <a:off x="628650" y="995680"/>
            <a:ext cx="8166618" cy="966704"/>
          </a:xfrm>
        </p:spPr>
        <p:txBody>
          <a:bodyPr/>
          <a:lstStyle/>
          <a:p>
            <a:r>
              <a:rPr lang="en-US" dirty="0">
                <a:latin typeface="Impact"/>
                <a:cs typeface="Calibri"/>
              </a:rPr>
              <a:t>Phonetic Account</a:t>
            </a:r>
          </a:p>
        </p:txBody>
      </p:sp>
      <p:sp>
        <p:nvSpPr>
          <p:cNvPr id="3" name="Text Placeholder 2">
            <a:extLst>
              <a:ext uri="{FF2B5EF4-FFF2-40B4-BE49-F238E27FC236}">
                <a16:creationId xmlns:a16="http://schemas.microsoft.com/office/drawing/2014/main" id="{2131EB9D-3292-CC33-41D2-8A48D91902BB}"/>
              </a:ext>
            </a:extLst>
          </p:cNvPr>
          <p:cNvSpPr>
            <a:spLocks noGrp="1"/>
          </p:cNvSpPr>
          <p:nvPr>
            <p:ph type="body" sz="quarter" idx="13"/>
          </p:nvPr>
        </p:nvSpPr>
        <p:spPr>
          <a:xfrm>
            <a:off x="628650" y="1690688"/>
            <a:ext cx="7886700" cy="4810125"/>
          </a:xfrm>
        </p:spPr>
        <p:txBody>
          <a:bodyPr lIns="91440" tIns="45720" rIns="91440" bIns="45720" anchor="t"/>
          <a:lstStyle/>
          <a:p>
            <a:pPr marL="0" indent="0">
              <a:buNone/>
            </a:pPr>
            <a:r>
              <a:rPr lang="en-CA" dirty="0">
                <a:latin typeface="+mn-lt"/>
                <a:cs typeface="Times"/>
              </a:rPr>
              <a:t>The Interpersonal Synergy framework (</a:t>
            </a:r>
            <a:r>
              <a:rPr lang="en-CA" dirty="0" err="1">
                <a:latin typeface="+mn-lt"/>
                <a:cs typeface="Times"/>
              </a:rPr>
              <a:t>Fusaroli</a:t>
            </a:r>
            <a:r>
              <a:rPr lang="en-CA" dirty="0">
                <a:latin typeface="+mn-lt"/>
                <a:cs typeface="Times"/>
              </a:rPr>
              <a:t> et al., 2014; Olmstead et al., 2021)</a:t>
            </a:r>
          </a:p>
          <a:p>
            <a:r>
              <a:rPr lang="en-CA" dirty="0">
                <a:latin typeface="+mn-lt"/>
                <a:cs typeface="Times"/>
              </a:rPr>
              <a:t>Through functionally specific, reciprocated, and compressed dimensional effort, two interlocutors will synergise to reach a common motor goal in speech. </a:t>
            </a:r>
          </a:p>
          <a:p>
            <a:r>
              <a:rPr lang="en-CA" b="1" u="sng" dirty="0">
                <a:latin typeface="+mn-lt"/>
                <a:cs typeface="Times"/>
              </a:rPr>
              <a:t>Phonetic synergy</a:t>
            </a:r>
            <a:r>
              <a:rPr lang="en-CA" dirty="0">
                <a:latin typeface="+mn-lt"/>
                <a:cs typeface="Times"/>
              </a:rPr>
              <a:t> - Adaptation is the result of:</a:t>
            </a:r>
          </a:p>
          <a:p>
            <a:pPr lvl="1"/>
            <a:r>
              <a:rPr lang="en-CA" dirty="0">
                <a:latin typeface="+mn-lt"/>
                <a:cs typeface="Times"/>
              </a:rPr>
              <a:t>Cascading, co-constraining changes in both perception and production, </a:t>
            </a:r>
          </a:p>
          <a:p>
            <a:pPr lvl="1"/>
            <a:r>
              <a:rPr lang="en-CA" dirty="0">
                <a:latin typeface="+mn-lt"/>
                <a:cs typeface="Times"/>
              </a:rPr>
              <a:t>Serve the fundamental goals of joint action. </a:t>
            </a:r>
            <a:endParaRPr lang="en-CA" sz="1400" dirty="0">
              <a:latin typeface="+mn-lt"/>
              <a:cs typeface="Times"/>
            </a:endParaRPr>
          </a:p>
        </p:txBody>
      </p:sp>
    </p:spTree>
    <p:extLst>
      <p:ext uri="{BB962C8B-B14F-4D97-AF65-F5344CB8AC3E}">
        <p14:creationId xmlns:p14="http://schemas.microsoft.com/office/powerpoint/2010/main" val="1992135292"/>
      </p:ext>
    </p:extLst>
  </p:cSld>
  <p:clrMapOvr>
    <a:masterClrMapping/>
  </p:clrMapOvr>
</p:sld>
</file>

<file path=ppt/theme/theme1.xml><?xml version="1.0" encoding="utf-8"?>
<a:theme xmlns:a="http://schemas.openxmlformats.org/drawingml/2006/main" name="Title Page Slides">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ivider Slides">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Body Copy Slides">
  <a:themeElements>
    <a:clrScheme name="SFU Brand Colours">
      <a:dk1>
        <a:srgbClr val="000000"/>
      </a:dk1>
      <a:lt1>
        <a:srgbClr val="FFFFFF"/>
      </a:lt1>
      <a:dk2>
        <a:srgbClr val="8C0E1C"/>
      </a:dk2>
      <a:lt2>
        <a:srgbClr val="D31B34"/>
      </a:lt2>
      <a:accent1>
        <a:srgbClr val="212121"/>
      </a:accent1>
      <a:accent2>
        <a:srgbClr val="515151"/>
      </a:accent2>
      <a:accent3>
        <a:srgbClr val="797979"/>
      </a:accent3>
      <a:accent4>
        <a:srgbClr val="A9A9A9"/>
      </a:accent4>
      <a:accent5>
        <a:srgbClr val="CACACA"/>
      </a:accent5>
      <a:accent6>
        <a:srgbClr val="EAEAEA"/>
      </a:accent6>
      <a:hlink>
        <a:srgbClr val="D31B34"/>
      </a:hlink>
      <a:folHlink>
        <a:srgbClr val="8C0E1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Image Only Slide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1100</TotalTime>
  <Words>10306</Words>
  <Application>Microsoft Macintosh PowerPoint</Application>
  <PresentationFormat>On-screen Show (4:3)</PresentationFormat>
  <Paragraphs>1426</Paragraphs>
  <Slides>78</Slides>
  <Notes>62</Notes>
  <HiddenSlides>31</HiddenSlides>
  <MMClips>6</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78</vt:i4>
      </vt:variant>
    </vt:vector>
  </HeadingPairs>
  <TitlesOfParts>
    <vt:vector size="90" baseType="lpstr">
      <vt:lpstr>STIXGeneral-Regular</vt:lpstr>
      <vt:lpstr>Times</vt:lpstr>
      <vt:lpstr>Arial</vt:lpstr>
      <vt:lpstr>Calibri</vt:lpstr>
      <vt:lpstr>Impact</vt:lpstr>
      <vt:lpstr>Open Sans</vt:lpstr>
      <vt:lpstr>Times New Roman</vt:lpstr>
      <vt:lpstr>Trebuchet MS</vt:lpstr>
      <vt:lpstr>Title Page Slides</vt:lpstr>
      <vt:lpstr>Divider Slides</vt:lpstr>
      <vt:lpstr>Body Copy Slides</vt:lpstr>
      <vt:lpstr>Image Only Slides</vt:lpstr>
      <vt:lpstr>AdaptiCon: Phonetic adaptation in the context of Cantonese tone merging</vt:lpstr>
      <vt:lpstr>Theoretical Account</vt:lpstr>
      <vt:lpstr>What is Phonetic Adaptation? a.k.a. phonetic/conversational accommodation, speech alignment, entrainment, convergence, resonance  </vt:lpstr>
      <vt:lpstr>Sociological Account</vt:lpstr>
      <vt:lpstr>Phonetic Account</vt:lpstr>
      <vt:lpstr>Phonetic Account</vt:lpstr>
      <vt:lpstr>Phonetic Account</vt:lpstr>
      <vt:lpstr>Phonetic Account</vt:lpstr>
      <vt:lpstr>Phonetic Account</vt:lpstr>
      <vt:lpstr>Phonetic Account</vt:lpstr>
      <vt:lpstr>Phonetic Account</vt:lpstr>
      <vt:lpstr>Phonetic Account</vt:lpstr>
      <vt:lpstr>What is Phonetic Adaptation? (cont’d)</vt:lpstr>
      <vt:lpstr>We will be using tone-mergers in Cantonese as a means of investigating phonetic adaptation  But before we elaborate…</vt:lpstr>
      <vt:lpstr>Research Question: Does phonetic adaptation happen in a conversational task in which Cantonese T3/T6 mergers will unmerge the pair of tones when interacting with those that do not merge the pair?</vt:lpstr>
      <vt:lpstr>Cantonese Tone-Merger</vt:lpstr>
      <vt:lpstr>What is Cantonese Tone Merger?</vt:lpstr>
      <vt:lpstr>PowerPoint Presentation</vt:lpstr>
      <vt:lpstr>PowerPoint Presentation</vt:lpstr>
      <vt:lpstr>Adaptation on tones</vt:lpstr>
      <vt:lpstr>Adaptation on tones (cont’d)</vt:lpstr>
      <vt:lpstr>Adaptation on tones (cont’d)</vt:lpstr>
      <vt:lpstr>Research Question: Does phonetic adaptation happen in a conversational task in which Cantonese T3/T6 mergers will unmerge the pair of tones when interacting with those that do not merge the pair?</vt:lpstr>
      <vt:lpstr>Main Hypothesis</vt:lpstr>
      <vt:lpstr>Sub-Hypotheses: Tone Adaptation</vt:lpstr>
      <vt:lpstr>Sub-Hypotheses: Tone Adaptation</vt:lpstr>
      <vt:lpstr>BUT…..Disclaimer</vt:lpstr>
      <vt:lpstr>Sub-Hypotheses: Reversing a Tone Merger</vt:lpstr>
      <vt:lpstr>Phonetic Adaptation in Natural Conversations</vt:lpstr>
      <vt:lpstr>Participant</vt:lpstr>
      <vt:lpstr>Stimuli</vt:lpstr>
      <vt:lpstr>Experiment Task Timeline</vt:lpstr>
      <vt:lpstr>Pre-Test and Post Test: AX Discrimination Task</vt:lpstr>
      <vt:lpstr>Pre-Test and Post Test: Lexical Decision Task</vt:lpstr>
      <vt:lpstr>Pre-Test and Post Test: Production Task</vt:lpstr>
      <vt:lpstr>Baseline Production Task</vt:lpstr>
      <vt:lpstr>Familiarisation Task</vt:lpstr>
      <vt:lpstr>Main Task: Escape Room</vt:lpstr>
      <vt:lpstr>Stimuli and Participant</vt:lpstr>
      <vt:lpstr>Stimuli List</vt:lpstr>
      <vt:lpstr>Experimental Setting</vt:lpstr>
      <vt:lpstr>Task Description and Procedure</vt:lpstr>
      <vt:lpstr>Results and Analysis</vt:lpstr>
      <vt:lpstr>Results and Analysis</vt:lpstr>
      <vt:lpstr>Results and Analysis</vt:lpstr>
      <vt:lpstr>Results and Analysis</vt:lpstr>
      <vt:lpstr>Results and Analysis</vt:lpstr>
      <vt:lpstr>Results and Analysis</vt:lpstr>
      <vt:lpstr>Results and Analysis</vt:lpstr>
      <vt:lpstr>Results and Analysis</vt:lpstr>
      <vt:lpstr>Discussion and Conclusion</vt:lpstr>
      <vt:lpstr>Discussion and Conclusion</vt:lpstr>
      <vt:lpstr>Task Description and Procedure: Number Room</vt:lpstr>
      <vt:lpstr>Number Room (cont’d)</vt:lpstr>
      <vt:lpstr>Number Room: Room A</vt:lpstr>
      <vt:lpstr>Number Room:  Room B</vt:lpstr>
      <vt:lpstr>Simulation for Number Room</vt:lpstr>
      <vt:lpstr>Simulation for Number Room</vt:lpstr>
      <vt:lpstr>Simulation for Number Room</vt:lpstr>
      <vt:lpstr>Simulation for Number Room</vt:lpstr>
      <vt:lpstr>Simulation for Number Room (cont’d)</vt:lpstr>
      <vt:lpstr>Task Description and Procedure: Matching Room</vt:lpstr>
      <vt:lpstr>Matching Room Theme: Body Parts</vt:lpstr>
      <vt:lpstr>Matching Room Theme: Body Parts</vt:lpstr>
      <vt:lpstr>Matching Room Theme: Other Objects</vt:lpstr>
      <vt:lpstr>Matching Room Theme: Other Objects</vt:lpstr>
      <vt:lpstr>Simulation for Matching Room</vt:lpstr>
      <vt:lpstr>Simulation for Matching Room</vt:lpstr>
      <vt:lpstr>Simulation for Matching Room</vt:lpstr>
      <vt:lpstr>Simulation for Matching Room</vt:lpstr>
      <vt:lpstr>Simulation for Matching Room</vt:lpstr>
      <vt:lpstr>Simulation for Matching Room</vt:lpstr>
      <vt:lpstr>Simulation for Matching Room</vt:lpstr>
      <vt:lpstr>Yes, we have a playable demo</vt:lpstr>
      <vt:lpstr>Summary</vt:lpstr>
      <vt:lpstr>Acknowledgements</vt:lpstr>
      <vt:lpstr>References</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Ivan Fong</cp:lastModifiedBy>
  <cp:revision>5</cp:revision>
  <cp:lastPrinted>2019-05-17T16:35:52Z</cp:lastPrinted>
  <dcterms:created xsi:type="dcterms:W3CDTF">2019-03-19T21:21:49Z</dcterms:created>
  <dcterms:modified xsi:type="dcterms:W3CDTF">2023-09-04T21:17:56Z</dcterms:modified>
</cp:coreProperties>
</file>

<file path=docProps/thumbnail.jpeg>
</file>